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aela.isch\Documents\FACEA\Titulaci&#243;n\2016-1\TIP\02.%20TIP%20Diciembre%202015\Tabulaci&#243;n%20Esquema%20de%20Evaluaci&#243;n%20Proceso%20de%20Titulaci&#243;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aela.isch\Documents\FACEA\Titulaci&#243;n\2016-1\TIP\02.%20TIP%20Diciembre%202015\Tabulaci&#243;n%20Esquema%20de%20Evaluaci&#243;n%20Proceso%20de%20Titulaci&#243;n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aela.isch\Documents\FACEA\Titulaci&#243;n\2016-1\TIP\02.%20TIP%20Diciembre%202015\Tabulaci&#243;n%20Esquema%20de%20Evaluaci&#243;n%20Proceso%20de%20Titulaci&#243;n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aela.isch\Documents\FACEA\Titulaci&#243;n\2016-1\TIP\02.%20TIP%20Diciembre%202015\Tabulaci&#243;n%20Esquema%20de%20Evaluaci&#243;n%20Proceso%20de%20Titulaci&#243;n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aela.isch\Documents\FACEA\Titulaci&#243;n\2016-1\TIP\02.%20TIP%20Diciembre%202015\Tabulaci&#243;n%20Esquema%20de%20Evaluaci&#243;n%20Proceso%20de%20Titulaci&#243;n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aela.isch\Documents\FACEA\Titulaci&#243;n\2016-1\TIP\02.%20TIP%20Diciembre%202015\Tabulaci&#243;n%20Esquema%20de%20Evaluaci&#243;n%20Proceso%20de%20Titulaci&#243;n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aela.isch\Documents\FACEA\Titulaci&#243;n\2016-1\TIP\02.%20TIP%20Diciembre%202015\Tabulaci&#243;n%20Esquema%20de%20Evaluaci&#243;n%20Proceso%20de%20Titulaci&#243;n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aela.isch\Documents\FACEA\Titulaci&#243;n\2016-1\TIP\02.%20TIP%20Diciembre%202015\Tabulaci&#243;n%20Esquema%20de%20Evaluaci&#243;n%20Proceso%20de%20Titulaci&#243;n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aela.isch\Documents\FACEA\Titulaci&#243;n\2016-1\TIP\02.%20TIP%20Diciembre%202015\Tabulaci&#243;n%20Esquema%20de%20Evaluaci&#243;n%20Proceso%20de%20Titulaci&#243;n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aela.isch\Documents\FACEA\Titulaci&#243;n\2016-1\TIP\02.%20TIP%20Diciembre%202015\Tabulaci&#243;n%20Esquema%20de%20Evaluaci&#243;n%20Proceso%20de%20Titulaci&#243;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aela.isch\Documents\FACEA\Titulaci&#243;n\2016-1\TIP\02.%20TIP%20Diciembre%202015\Tabulaci&#243;n%20Esquema%20de%20Evaluaci&#243;n%20Proceso%20de%20Titulaci&#243;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aela.isch\Documents\FACEA\Titulaci&#243;n\2016-1\TIP\02.%20TIP%20Diciembre%202015\Tabulaci&#243;n%20Esquema%20de%20Evaluaci&#243;n%20Proceso%20de%20Titulaci&#243;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aela.isch\Documents\FACEA\Titulaci&#243;n\2016-1\TIP\02.%20TIP%20Diciembre%202015\Tabulaci&#243;n%20Esquema%20de%20Evaluaci&#243;n%20Proceso%20de%20Titulaci&#243;n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aela.isch\Documents\FACEA\Titulaci&#243;n\2016-1\TIP\02.%20TIP%20Diciembre%202015\Tabulaci&#243;n%20Esquema%20de%20Evaluaci&#243;n%20Proceso%20de%20Titulaci&#243;n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aela.isch\Documents\FACEA\Titulaci&#243;n\2016-1\TIP\02.%20TIP%20Diciembre%202015\Tabulaci&#243;n%20Esquema%20de%20Evaluaci&#243;n%20Proceso%20de%20Titulaci&#243;n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aela.isch\Documents\FACEA\Titulaci&#243;n\2016-1\TIP\02.%20TIP%20Diciembre%202015\Tabulaci&#243;n%20Esquema%20de%20Evaluaci&#243;n%20Proceso%20de%20Titulaci&#243;n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aela.isch\Documents\FACEA\Titulaci&#243;n\2016-1\TIP\02.%20TIP%20Diciembre%202015\Tabulaci&#243;n%20Esquema%20de%20Evaluaci&#243;n%20Proceso%20de%20Titulaci&#243;n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4000"/>
                    </a:schemeClr>
                  </a:gs>
                  <a:gs pos="100000">
                    <a:schemeClr val="accent1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4000"/>
                    </a:schemeClr>
                  </a:gs>
                  <a:gs pos="100000">
                    <a:schemeClr val="accent2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4000"/>
                    </a:schemeClr>
                  </a:gs>
                  <a:gs pos="100000">
                    <a:schemeClr val="accent3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4000"/>
                    </a:schemeClr>
                  </a:gs>
                  <a:gs pos="100000">
                    <a:schemeClr val="accent4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4000"/>
                    </a:schemeClr>
                  </a:gs>
                  <a:gs pos="100000">
                    <a:schemeClr val="accent5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Lbls>
            <c:dLbl>
              <c:idx val="4"/>
              <c:layout>
                <c:manualLayout>
                  <c:x val="0"/>
                  <c:y val="0.1163267878604857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'Resultados Diciembre 2015 '!$B$4:$F$4</c:f>
              <c:strCache>
                <c:ptCount val="5"/>
                <c:pt idx="0">
                  <c:v>Excelente</c:v>
                </c:pt>
                <c:pt idx="1">
                  <c:v>Muy Bueno </c:v>
                </c:pt>
                <c:pt idx="2">
                  <c:v>Bueno </c:v>
                </c:pt>
                <c:pt idx="3">
                  <c:v>Regular</c:v>
                </c:pt>
                <c:pt idx="4">
                  <c:v>Malo </c:v>
                </c:pt>
              </c:strCache>
            </c:strRef>
          </c:cat>
          <c:val>
            <c:numRef>
              <c:f>'Resultados Diciembre 2015 '!$B$5:$F$5</c:f>
              <c:numCache>
                <c:formatCode>General</c:formatCode>
                <c:ptCount val="5"/>
                <c:pt idx="0">
                  <c:v>9</c:v>
                </c:pt>
                <c:pt idx="1">
                  <c:v>14</c:v>
                </c:pt>
                <c:pt idx="2">
                  <c:v>6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s-EC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4000"/>
                    </a:schemeClr>
                  </a:gs>
                  <a:gs pos="100000">
                    <a:schemeClr val="accent1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4000"/>
                    </a:schemeClr>
                  </a:gs>
                  <a:gs pos="100000">
                    <a:schemeClr val="accent2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4000"/>
                    </a:schemeClr>
                  </a:gs>
                  <a:gs pos="100000">
                    <a:schemeClr val="accent3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4000"/>
                    </a:schemeClr>
                  </a:gs>
                  <a:gs pos="100000">
                    <a:schemeClr val="accent4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4000"/>
                    </a:schemeClr>
                  </a:gs>
                  <a:gs pos="100000">
                    <a:schemeClr val="accent5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'Resultados Diciembre 2015 '!$B$158:$F$158</c:f>
              <c:strCache>
                <c:ptCount val="5"/>
                <c:pt idx="0">
                  <c:v>Excelente</c:v>
                </c:pt>
                <c:pt idx="1">
                  <c:v>Muy Bueno </c:v>
                </c:pt>
                <c:pt idx="2">
                  <c:v>Bueno </c:v>
                </c:pt>
                <c:pt idx="3">
                  <c:v>Regular</c:v>
                </c:pt>
                <c:pt idx="4">
                  <c:v>Malo </c:v>
                </c:pt>
              </c:strCache>
            </c:strRef>
          </c:cat>
          <c:val>
            <c:numRef>
              <c:f>'Resultados Diciembre 2015 '!$B$159:$F$159</c:f>
              <c:numCache>
                <c:formatCode>General</c:formatCode>
                <c:ptCount val="5"/>
                <c:pt idx="0">
                  <c:v>13</c:v>
                </c:pt>
                <c:pt idx="1">
                  <c:v>13</c:v>
                </c:pt>
                <c:pt idx="2">
                  <c:v>4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s-EC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4000"/>
                    </a:schemeClr>
                  </a:gs>
                  <a:gs pos="100000">
                    <a:schemeClr val="accent1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4000"/>
                    </a:schemeClr>
                  </a:gs>
                  <a:gs pos="100000">
                    <a:schemeClr val="accent2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4000"/>
                    </a:schemeClr>
                  </a:gs>
                  <a:gs pos="100000">
                    <a:schemeClr val="accent3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4000"/>
                    </a:schemeClr>
                  </a:gs>
                  <a:gs pos="100000">
                    <a:schemeClr val="accent4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4000"/>
                    </a:schemeClr>
                  </a:gs>
                  <a:gs pos="100000">
                    <a:schemeClr val="accent5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'Resultados Diciembre 2015 '!$B$172:$F$172</c:f>
              <c:strCache>
                <c:ptCount val="5"/>
                <c:pt idx="0">
                  <c:v>Excelente</c:v>
                </c:pt>
                <c:pt idx="1">
                  <c:v>Muy Bueno </c:v>
                </c:pt>
                <c:pt idx="2">
                  <c:v>Bueno </c:v>
                </c:pt>
                <c:pt idx="3">
                  <c:v>Regular</c:v>
                </c:pt>
                <c:pt idx="4">
                  <c:v>Malo </c:v>
                </c:pt>
              </c:strCache>
            </c:strRef>
          </c:cat>
          <c:val>
            <c:numRef>
              <c:f>'Resultados Diciembre 2015 '!$B$173:$F$173</c:f>
              <c:numCache>
                <c:formatCode>General</c:formatCode>
                <c:ptCount val="5"/>
                <c:pt idx="0">
                  <c:v>11</c:v>
                </c:pt>
                <c:pt idx="1">
                  <c:v>12</c:v>
                </c:pt>
                <c:pt idx="2">
                  <c:v>3</c:v>
                </c:pt>
                <c:pt idx="3">
                  <c:v>6</c:v>
                </c:pt>
                <c:pt idx="4">
                  <c:v>0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s-EC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4000"/>
                    </a:schemeClr>
                  </a:gs>
                  <a:gs pos="100000">
                    <a:schemeClr val="accent1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4000"/>
                    </a:schemeClr>
                  </a:gs>
                  <a:gs pos="100000">
                    <a:schemeClr val="accent2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4000"/>
                    </a:schemeClr>
                  </a:gs>
                  <a:gs pos="100000">
                    <a:schemeClr val="accent3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4000"/>
                    </a:schemeClr>
                  </a:gs>
                  <a:gs pos="100000">
                    <a:schemeClr val="accent4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4000"/>
                    </a:schemeClr>
                  </a:gs>
                  <a:gs pos="100000">
                    <a:schemeClr val="accent5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'Resultados Diciembre 2015 '!$B$185:$F$185</c:f>
              <c:strCache>
                <c:ptCount val="5"/>
                <c:pt idx="0">
                  <c:v>Excelente</c:v>
                </c:pt>
                <c:pt idx="1">
                  <c:v>Muy Bueno </c:v>
                </c:pt>
                <c:pt idx="2">
                  <c:v>Bueno </c:v>
                </c:pt>
                <c:pt idx="3">
                  <c:v>Regular</c:v>
                </c:pt>
                <c:pt idx="4">
                  <c:v>Malo </c:v>
                </c:pt>
              </c:strCache>
            </c:strRef>
          </c:cat>
          <c:val>
            <c:numRef>
              <c:f>'Resultados Diciembre 2015 '!$B$186:$F$186</c:f>
              <c:numCache>
                <c:formatCode>General</c:formatCode>
                <c:ptCount val="5"/>
                <c:pt idx="0">
                  <c:v>13</c:v>
                </c:pt>
                <c:pt idx="1">
                  <c:v>12</c:v>
                </c:pt>
                <c:pt idx="2">
                  <c:v>3</c:v>
                </c:pt>
                <c:pt idx="3">
                  <c:v>4</c:v>
                </c:pt>
                <c:pt idx="4">
                  <c:v>0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s-EC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4000"/>
                    </a:schemeClr>
                  </a:gs>
                  <a:gs pos="100000">
                    <a:schemeClr val="accent1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4000"/>
                    </a:schemeClr>
                  </a:gs>
                  <a:gs pos="100000">
                    <a:schemeClr val="accent2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4000"/>
                    </a:schemeClr>
                  </a:gs>
                  <a:gs pos="100000">
                    <a:schemeClr val="accent3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4000"/>
                    </a:schemeClr>
                  </a:gs>
                  <a:gs pos="100000">
                    <a:schemeClr val="accent4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4000"/>
                    </a:schemeClr>
                  </a:gs>
                  <a:gs pos="100000">
                    <a:schemeClr val="accent5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'Resultados Diciembre 2015 '!$B$202:$F$202</c:f>
              <c:strCache>
                <c:ptCount val="5"/>
                <c:pt idx="0">
                  <c:v>Excelente</c:v>
                </c:pt>
                <c:pt idx="1">
                  <c:v>Muy Bueno </c:v>
                </c:pt>
                <c:pt idx="2">
                  <c:v>Bueno </c:v>
                </c:pt>
                <c:pt idx="3">
                  <c:v>Regular</c:v>
                </c:pt>
                <c:pt idx="4">
                  <c:v>Malo </c:v>
                </c:pt>
              </c:strCache>
            </c:strRef>
          </c:cat>
          <c:val>
            <c:numRef>
              <c:f>'Resultados Diciembre 2015 '!$B$203:$F$203</c:f>
              <c:numCache>
                <c:formatCode>General</c:formatCode>
                <c:ptCount val="5"/>
                <c:pt idx="0">
                  <c:v>11</c:v>
                </c:pt>
                <c:pt idx="1">
                  <c:v>8</c:v>
                </c:pt>
                <c:pt idx="2">
                  <c:v>7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s-EC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4000"/>
                    </a:schemeClr>
                  </a:gs>
                  <a:gs pos="100000">
                    <a:schemeClr val="accent1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4000"/>
                    </a:schemeClr>
                  </a:gs>
                  <a:gs pos="100000">
                    <a:schemeClr val="accent2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4000"/>
                    </a:schemeClr>
                  </a:gs>
                  <a:gs pos="100000">
                    <a:schemeClr val="accent3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4000"/>
                    </a:schemeClr>
                  </a:gs>
                  <a:gs pos="100000">
                    <a:schemeClr val="accent4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4000"/>
                    </a:schemeClr>
                  </a:gs>
                  <a:gs pos="100000">
                    <a:schemeClr val="accent5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'Resultados Diciembre 2015 '!$B$216:$F$216</c:f>
              <c:strCache>
                <c:ptCount val="5"/>
                <c:pt idx="0">
                  <c:v>Excelente</c:v>
                </c:pt>
                <c:pt idx="1">
                  <c:v>Muy Bueno </c:v>
                </c:pt>
                <c:pt idx="2">
                  <c:v>Bueno </c:v>
                </c:pt>
                <c:pt idx="3">
                  <c:v>Regular</c:v>
                </c:pt>
                <c:pt idx="4">
                  <c:v>Malo </c:v>
                </c:pt>
              </c:strCache>
            </c:strRef>
          </c:cat>
          <c:val>
            <c:numRef>
              <c:f>'Resultados Diciembre 2015 '!$B$217:$F$217</c:f>
              <c:numCache>
                <c:formatCode>General</c:formatCode>
                <c:ptCount val="5"/>
                <c:pt idx="0">
                  <c:v>9</c:v>
                </c:pt>
                <c:pt idx="1">
                  <c:v>15</c:v>
                </c:pt>
                <c:pt idx="2">
                  <c:v>6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s-EC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4000"/>
                    </a:schemeClr>
                  </a:gs>
                  <a:gs pos="100000">
                    <a:schemeClr val="accent1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4000"/>
                    </a:schemeClr>
                  </a:gs>
                  <a:gs pos="100000">
                    <a:schemeClr val="accent2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4000"/>
                    </a:schemeClr>
                  </a:gs>
                  <a:gs pos="100000">
                    <a:schemeClr val="accent3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4000"/>
                    </a:schemeClr>
                  </a:gs>
                  <a:gs pos="100000">
                    <a:schemeClr val="accent4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4000"/>
                    </a:schemeClr>
                  </a:gs>
                  <a:gs pos="100000">
                    <a:schemeClr val="accent5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Lbls>
            <c:dLbl>
              <c:idx val="4"/>
              <c:layout>
                <c:manualLayout>
                  <c:x val="1.5401137357830271E-2"/>
                  <c:y val="8.973899095946337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'Resultados Diciembre 2015 '!$B$232:$F$232</c:f>
              <c:strCache>
                <c:ptCount val="5"/>
                <c:pt idx="0">
                  <c:v>Excelente</c:v>
                </c:pt>
                <c:pt idx="1">
                  <c:v>Muy Bueno </c:v>
                </c:pt>
                <c:pt idx="2">
                  <c:v>Bueno </c:v>
                </c:pt>
                <c:pt idx="3">
                  <c:v>Regular</c:v>
                </c:pt>
                <c:pt idx="4">
                  <c:v>Malo </c:v>
                </c:pt>
              </c:strCache>
            </c:strRef>
          </c:cat>
          <c:val>
            <c:numRef>
              <c:f>'Resultados Diciembre 2015 '!$B$233:$F$233</c:f>
              <c:numCache>
                <c:formatCode>General</c:formatCode>
                <c:ptCount val="5"/>
                <c:pt idx="0">
                  <c:v>15</c:v>
                </c:pt>
                <c:pt idx="1">
                  <c:v>10</c:v>
                </c:pt>
                <c:pt idx="2">
                  <c:v>6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s-EC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4000"/>
                    </a:schemeClr>
                  </a:gs>
                  <a:gs pos="100000">
                    <a:schemeClr val="accent1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4000"/>
                    </a:schemeClr>
                  </a:gs>
                  <a:gs pos="100000">
                    <a:schemeClr val="accent2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'Resultados Diciembre 2015 '!$B$251:$B$252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'Resultados Diciembre 2015 '!$C$251:$C$252</c:f>
              <c:numCache>
                <c:formatCode>General</c:formatCode>
                <c:ptCount val="2"/>
                <c:pt idx="0">
                  <c:v>32</c:v>
                </c:pt>
                <c:pt idx="1">
                  <c:v>0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s-EC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4000"/>
                    </a:schemeClr>
                  </a:gs>
                  <a:gs pos="100000">
                    <a:schemeClr val="accent1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4000"/>
                    </a:schemeClr>
                  </a:gs>
                  <a:gs pos="100000">
                    <a:schemeClr val="accent2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'Resultados Diciembre 2015 '!$B$268:$B$269</c:f>
              <c:strCache>
                <c:ptCount val="2"/>
                <c:pt idx="0">
                  <c:v>SI</c:v>
                </c:pt>
                <c:pt idx="1">
                  <c:v>NO </c:v>
                </c:pt>
              </c:strCache>
            </c:strRef>
          </c:cat>
          <c:val>
            <c:numRef>
              <c:f>'Resultados Diciembre 2015 '!$C$268:$C$269</c:f>
              <c:numCache>
                <c:formatCode>General</c:formatCode>
                <c:ptCount val="2"/>
                <c:pt idx="0">
                  <c:v>28</c:v>
                </c:pt>
                <c:pt idx="1">
                  <c:v>0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s-EC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4000"/>
                    </a:schemeClr>
                  </a:gs>
                  <a:gs pos="100000">
                    <a:schemeClr val="accent1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4000"/>
                    </a:schemeClr>
                  </a:gs>
                  <a:gs pos="100000">
                    <a:schemeClr val="accent2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4000"/>
                    </a:schemeClr>
                  </a:gs>
                  <a:gs pos="100000">
                    <a:schemeClr val="accent3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4000"/>
                    </a:schemeClr>
                  </a:gs>
                  <a:gs pos="100000">
                    <a:schemeClr val="accent4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4000"/>
                    </a:schemeClr>
                  </a:gs>
                  <a:gs pos="100000">
                    <a:schemeClr val="accent5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Lbls>
            <c:dLbl>
              <c:idx val="3"/>
              <c:layout>
                <c:manualLayout>
                  <c:x val="1.4227006934867559E-2"/>
                  <c:y val="0.1387150507591098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'Resultados Diciembre 2015 '!$B$21:$F$21</c:f>
              <c:strCache>
                <c:ptCount val="5"/>
                <c:pt idx="0">
                  <c:v>Excelente</c:v>
                </c:pt>
                <c:pt idx="1">
                  <c:v>Muy Bueno </c:v>
                </c:pt>
                <c:pt idx="2">
                  <c:v>Bueno </c:v>
                </c:pt>
                <c:pt idx="3">
                  <c:v>Regular</c:v>
                </c:pt>
                <c:pt idx="4">
                  <c:v>Malo </c:v>
                </c:pt>
              </c:strCache>
            </c:strRef>
          </c:cat>
          <c:val>
            <c:numRef>
              <c:f>'Resultados Diciembre 2015 '!$B$22:$F$22</c:f>
              <c:numCache>
                <c:formatCode>General</c:formatCode>
                <c:ptCount val="5"/>
                <c:pt idx="0">
                  <c:v>12</c:v>
                </c:pt>
                <c:pt idx="1">
                  <c:v>14</c:v>
                </c:pt>
                <c:pt idx="2">
                  <c:v>3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s-EC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4000"/>
                    </a:schemeClr>
                  </a:gs>
                  <a:gs pos="100000">
                    <a:schemeClr val="accent1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4000"/>
                    </a:schemeClr>
                  </a:gs>
                  <a:gs pos="100000">
                    <a:schemeClr val="accent2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4000"/>
                    </a:schemeClr>
                  </a:gs>
                  <a:gs pos="100000">
                    <a:schemeClr val="accent3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4000"/>
                    </a:schemeClr>
                  </a:gs>
                  <a:gs pos="100000">
                    <a:schemeClr val="accent4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4000"/>
                    </a:schemeClr>
                  </a:gs>
                  <a:gs pos="100000">
                    <a:schemeClr val="accent5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'Resultados Diciembre 2015 '!$B$37:$F$37</c:f>
              <c:strCache>
                <c:ptCount val="5"/>
                <c:pt idx="0">
                  <c:v>Excelente</c:v>
                </c:pt>
                <c:pt idx="1">
                  <c:v>Muy Bueno </c:v>
                </c:pt>
                <c:pt idx="2">
                  <c:v>Bueno </c:v>
                </c:pt>
                <c:pt idx="3">
                  <c:v>Regular</c:v>
                </c:pt>
                <c:pt idx="4">
                  <c:v>Malo </c:v>
                </c:pt>
              </c:strCache>
            </c:strRef>
          </c:cat>
          <c:val>
            <c:numRef>
              <c:f>'Resultados Diciembre 2015 '!$B$38:$F$38</c:f>
              <c:numCache>
                <c:formatCode>General</c:formatCode>
                <c:ptCount val="5"/>
                <c:pt idx="0">
                  <c:v>12</c:v>
                </c:pt>
                <c:pt idx="1">
                  <c:v>13</c:v>
                </c:pt>
                <c:pt idx="2">
                  <c:v>5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s-EC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4000"/>
                    </a:schemeClr>
                  </a:gs>
                  <a:gs pos="100000">
                    <a:schemeClr val="accent1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4000"/>
                    </a:schemeClr>
                  </a:gs>
                  <a:gs pos="100000">
                    <a:schemeClr val="accent2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4000"/>
                    </a:schemeClr>
                  </a:gs>
                  <a:gs pos="100000">
                    <a:schemeClr val="accent3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4000"/>
                    </a:schemeClr>
                  </a:gs>
                  <a:gs pos="100000">
                    <a:schemeClr val="accent4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4000"/>
                    </a:schemeClr>
                  </a:gs>
                  <a:gs pos="100000">
                    <a:schemeClr val="accent5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'Resultados Diciembre 2015 '!$B$56:$F$56</c:f>
              <c:strCache>
                <c:ptCount val="5"/>
                <c:pt idx="0">
                  <c:v>Excelente</c:v>
                </c:pt>
                <c:pt idx="1">
                  <c:v>Muy Bueno </c:v>
                </c:pt>
                <c:pt idx="2">
                  <c:v>Bueno </c:v>
                </c:pt>
                <c:pt idx="3">
                  <c:v>Regular</c:v>
                </c:pt>
                <c:pt idx="4">
                  <c:v>Malo </c:v>
                </c:pt>
              </c:strCache>
            </c:strRef>
          </c:cat>
          <c:val>
            <c:numRef>
              <c:f>'Resultados Diciembre 2015 '!$B$57:$F$57</c:f>
              <c:numCache>
                <c:formatCode>General</c:formatCode>
                <c:ptCount val="5"/>
                <c:pt idx="0">
                  <c:v>14</c:v>
                </c:pt>
                <c:pt idx="1">
                  <c:v>14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s-EC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4000"/>
                    </a:schemeClr>
                  </a:gs>
                  <a:gs pos="100000">
                    <a:schemeClr val="accent1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4000"/>
                    </a:schemeClr>
                  </a:gs>
                  <a:gs pos="100000">
                    <a:schemeClr val="accent2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4000"/>
                    </a:schemeClr>
                  </a:gs>
                  <a:gs pos="100000">
                    <a:schemeClr val="accent3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4000"/>
                    </a:schemeClr>
                  </a:gs>
                  <a:gs pos="100000">
                    <a:schemeClr val="accent4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4000"/>
                    </a:schemeClr>
                  </a:gs>
                  <a:gs pos="100000">
                    <a:schemeClr val="accent5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'Resultados Diciembre 2015 '!$B$73:$F$73</c:f>
              <c:strCache>
                <c:ptCount val="5"/>
                <c:pt idx="0">
                  <c:v>Excelente</c:v>
                </c:pt>
                <c:pt idx="1">
                  <c:v>Muy Bueno </c:v>
                </c:pt>
                <c:pt idx="2">
                  <c:v>Bueno </c:v>
                </c:pt>
                <c:pt idx="3">
                  <c:v>Regular</c:v>
                </c:pt>
                <c:pt idx="4">
                  <c:v>Malo </c:v>
                </c:pt>
              </c:strCache>
            </c:strRef>
          </c:cat>
          <c:val>
            <c:numRef>
              <c:f>'Resultados Diciembre 2015 '!$B$74:$F$74</c:f>
              <c:numCache>
                <c:formatCode>General</c:formatCode>
                <c:ptCount val="5"/>
                <c:pt idx="0">
                  <c:v>20</c:v>
                </c:pt>
                <c:pt idx="1">
                  <c:v>10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s-EC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4000"/>
                    </a:schemeClr>
                  </a:gs>
                  <a:gs pos="100000">
                    <a:schemeClr val="accent1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4000"/>
                    </a:schemeClr>
                  </a:gs>
                  <a:gs pos="100000">
                    <a:schemeClr val="accent2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4000"/>
                    </a:schemeClr>
                  </a:gs>
                  <a:gs pos="100000">
                    <a:schemeClr val="accent3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4000"/>
                    </a:schemeClr>
                  </a:gs>
                  <a:gs pos="100000">
                    <a:schemeClr val="accent4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4000"/>
                    </a:schemeClr>
                  </a:gs>
                  <a:gs pos="100000">
                    <a:schemeClr val="accent5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Lbls>
            <c:dLbl>
              <c:idx val="4"/>
              <c:layout>
                <c:manualLayout>
                  <c:x val="1.8091207349081366E-2"/>
                  <c:y val="6.324803149606299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'Resultados Diciembre 2015 '!$B$91:$F$91</c:f>
              <c:strCache>
                <c:ptCount val="5"/>
                <c:pt idx="0">
                  <c:v>Excelente</c:v>
                </c:pt>
                <c:pt idx="1">
                  <c:v>Muy Bueno </c:v>
                </c:pt>
                <c:pt idx="2">
                  <c:v>Bueno </c:v>
                </c:pt>
                <c:pt idx="3">
                  <c:v>Regular</c:v>
                </c:pt>
                <c:pt idx="4">
                  <c:v>Malo </c:v>
                </c:pt>
              </c:strCache>
            </c:strRef>
          </c:cat>
          <c:val>
            <c:numRef>
              <c:f>'Resultados Diciembre 2015 '!$B$92:$F$92</c:f>
              <c:numCache>
                <c:formatCode>General</c:formatCode>
                <c:ptCount val="5"/>
                <c:pt idx="0">
                  <c:v>19</c:v>
                </c:pt>
                <c:pt idx="1">
                  <c:v>9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s-EC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4000"/>
                    </a:schemeClr>
                  </a:gs>
                  <a:gs pos="100000">
                    <a:schemeClr val="accent1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4000"/>
                    </a:schemeClr>
                  </a:gs>
                  <a:gs pos="100000">
                    <a:schemeClr val="accent2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4000"/>
                    </a:schemeClr>
                  </a:gs>
                  <a:gs pos="100000">
                    <a:schemeClr val="accent3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4000"/>
                    </a:schemeClr>
                  </a:gs>
                  <a:gs pos="100000">
                    <a:schemeClr val="accent4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4000"/>
                    </a:schemeClr>
                  </a:gs>
                  <a:gs pos="100000">
                    <a:schemeClr val="accent5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'Resultados Diciembre 2015 '!$B$110:$F$110</c:f>
              <c:strCache>
                <c:ptCount val="5"/>
                <c:pt idx="0">
                  <c:v>Excelente</c:v>
                </c:pt>
                <c:pt idx="1">
                  <c:v>Muy Bueno </c:v>
                </c:pt>
                <c:pt idx="2">
                  <c:v>Bueno </c:v>
                </c:pt>
                <c:pt idx="3">
                  <c:v>Regular</c:v>
                </c:pt>
                <c:pt idx="4">
                  <c:v>Malo </c:v>
                </c:pt>
              </c:strCache>
            </c:strRef>
          </c:cat>
          <c:val>
            <c:numRef>
              <c:f>'Resultados Diciembre 2015 '!$B$111:$F$111</c:f>
              <c:numCache>
                <c:formatCode>General</c:formatCode>
                <c:ptCount val="5"/>
                <c:pt idx="0">
                  <c:v>16</c:v>
                </c:pt>
                <c:pt idx="1">
                  <c:v>11</c:v>
                </c:pt>
                <c:pt idx="2">
                  <c:v>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s-EC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4000"/>
                    </a:schemeClr>
                  </a:gs>
                  <a:gs pos="100000">
                    <a:schemeClr val="accent1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4000"/>
                    </a:schemeClr>
                  </a:gs>
                  <a:gs pos="100000">
                    <a:schemeClr val="accent2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4000"/>
                    </a:schemeClr>
                  </a:gs>
                  <a:gs pos="100000">
                    <a:schemeClr val="accent3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4000"/>
                    </a:schemeClr>
                  </a:gs>
                  <a:gs pos="100000">
                    <a:schemeClr val="accent4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4000"/>
                    </a:schemeClr>
                  </a:gs>
                  <a:gs pos="100000">
                    <a:schemeClr val="accent5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'Resultados Diciembre 2015 '!$B$127:$F$127</c:f>
              <c:strCache>
                <c:ptCount val="5"/>
                <c:pt idx="0">
                  <c:v>Excelente</c:v>
                </c:pt>
                <c:pt idx="1">
                  <c:v>Muy Bueno </c:v>
                </c:pt>
                <c:pt idx="2">
                  <c:v>Bueno </c:v>
                </c:pt>
                <c:pt idx="3">
                  <c:v>Regular</c:v>
                </c:pt>
                <c:pt idx="4">
                  <c:v>Malo </c:v>
                </c:pt>
              </c:strCache>
            </c:strRef>
          </c:cat>
          <c:val>
            <c:numRef>
              <c:f>'Resultados Diciembre 2015 '!$B$128:$F$128</c:f>
              <c:numCache>
                <c:formatCode>General</c:formatCode>
                <c:ptCount val="5"/>
                <c:pt idx="0">
                  <c:v>16</c:v>
                </c:pt>
                <c:pt idx="1">
                  <c:v>11</c:v>
                </c:pt>
                <c:pt idx="2">
                  <c:v>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s-EC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4000"/>
                    </a:schemeClr>
                  </a:gs>
                  <a:gs pos="100000">
                    <a:schemeClr val="accent1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4000"/>
                    </a:schemeClr>
                  </a:gs>
                  <a:gs pos="100000">
                    <a:schemeClr val="accent2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4000"/>
                    </a:schemeClr>
                  </a:gs>
                  <a:gs pos="100000">
                    <a:schemeClr val="accent3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4000"/>
                    </a:schemeClr>
                  </a:gs>
                  <a:gs pos="100000">
                    <a:schemeClr val="accent4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4000"/>
                    </a:schemeClr>
                  </a:gs>
                  <a:gs pos="100000">
                    <a:schemeClr val="accent5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'Resultados Diciembre 2015 '!$B$141:$F$141</c:f>
              <c:strCache>
                <c:ptCount val="5"/>
                <c:pt idx="0">
                  <c:v>Excelente</c:v>
                </c:pt>
                <c:pt idx="1">
                  <c:v>Muy Bueno </c:v>
                </c:pt>
                <c:pt idx="2">
                  <c:v>Bueno </c:v>
                </c:pt>
                <c:pt idx="3">
                  <c:v>Regular</c:v>
                </c:pt>
                <c:pt idx="4">
                  <c:v>Malo </c:v>
                </c:pt>
              </c:strCache>
            </c:strRef>
          </c:cat>
          <c:val>
            <c:numRef>
              <c:f>'Resultados Diciembre 2015 '!$B$142:$F$142</c:f>
              <c:numCache>
                <c:formatCode>General</c:formatCode>
                <c:ptCount val="5"/>
                <c:pt idx="0">
                  <c:v>13</c:v>
                </c:pt>
                <c:pt idx="1">
                  <c:v>11</c:v>
                </c:pt>
                <c:pt idx="2">
                  <c:v>7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s-EC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79365" y="4433552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s-EC" b="1" dirty="0"/>
              <a:t>Resultados </a:t>
            </a:r>
            <a:r>
              <a:rPr lang="es-EC" b="1" dirty="0" smtClean="0"/>
              <a:t/>
            </a:r>
            <a:br>
              <a:rPr lang="es-EC" b="1" dirty="0" smtClean="0"/>
            </a:br>
            <a:r>
              <a:rPr lang="es-EC" b="1" dirty="0" smtClean="0"/>
              <a:t>Proceso </a:t>
            </a:r>
            <a:r>
              <a:rPr lang="es-EC" b="1" dirty="0"/>
              <a:t>de Titulación </a:t>
            </a:r>
            <a:r>
              <a:rPr lang="es-EC" b="1" dirty="0" smtClean="0"/>
              <a:t/>
            </a:r>
            <a:br>
              <a:rPr lang="es-EC" b="1" dirty="0" smtClean="0"/>
            </a:br>
            <a:r>
              <a:rPr lang="es-EC" b="1" dirty="0" smtClean="0"/>
              <a:t>Modalidad Nueva Promoción </a:t>
            </a:r>
            <a:r>
              <a:rPr lang="es-EC" b="1" dirty="0" smtClean="0"/>
              <a:t>Diciembre </a:t>
            </a:r>
            <a:r>
              <a:rPr lang="es-EC" b="1" dirty="0" smtClean="0"/>
              <a:t>2015</a:t>
            </a:r>
            <a:br>
              <a:rPr lang="es-EC" b="1" dirty="0" smtClean="0"/>
            </a:br>
            <a:r>
              <a:rPr lang="es-EC" b="1" dirty="0"/>
              <a:t/>
            </a:r>
            <a:br>
              <a:rPr lang="es-EC" b="1" dirty="0"/>
            </a:br>
            <a:r>
              <a:rPr lang="es-EC" b="1" dirty="0" smtClean="0"/>
              <a:t>FACEA</a:t>
            </a:r>
            <a:r>
              <a:rPr lang="es-EC" dirty="0"/>
              <a:t/>
            </a:r>
            <a:br>
              <a:rPr lang="es-EC" dirty="0"/>
            </a:b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43309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C" sz="2800" dirty="0"/>
              <a:t>La claridad del informe del profesor guía y el detalle de sus justificaciones para la calificación </a:t>
            </a:r>
            <a:br>
              <a:rPr lang="es-EC" sz="2800" dirty="0"/>
            </a:br>
            <a:endParaRPr lang="es-EC" sz="28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469510365"/>
              </p:ext>
            </p:extLst>
          </p:nvPr>
        </p:nvGraphicFramePr>
        <p:xfrm>
          <a:off x="2944656" y="2388380"/>
          <a:ext cx="684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0110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C" sz="2800" dirty="0"/>
              <a:t>La atención brindada por Secretaría Académica en la recepción del borrador final </a:t>
            </a:r>
            <a:br>
              <a:rPr lang="es-EC" sz="2800" dirty="0"/>
            </a:br>
            <a:endParaRPr lang="es-EC" sz="28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4257942999"/>
              </p:ext>
            </p:extLst>
          </p:nvPr>
        </p:nvGraphicFramePr>
        <p:xfrm>
          <a:off x="2790109" y="2499999"/>
          <a:ext cx="684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8594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395510"/>
            <a:ext cx="8911687" cy="1280890"/>
          </a:xfrm>
        </p:spPr>
        <p:txBody>
          <a:bodyPr>
            <a:noAutofit/>
          </a:bodyPr>
          <a:lstStyle/>
          <a:p>
            <a:r>
              <a:rPr lang="es-EC" sz="2800" dirty="0"/>
              <a:t>La disponibilidad de tiempo de los correctores para reunirse con usted a explicarle las mejoras solicitadas</a:t>
            </a:r>
            <a:br>
              <a:rPr lang="es-EC" sz="2800" dirty="0"/>
            </a:br>
            <a:endParaRPr lang="es-EC" sz="28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029385110"/>
              </p:ext>
            </p:extLst>
          </p:nvPr>
        </p:nvGraphicFramePr>
        <p:xfrm>
          <a:off x="2790109" y="2362624"/>
          <a:ext cx="684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8986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C" sz="2800" dirty="0"/>
              <a:t>La disposición de los  profesores correctores para aportar con críticas constructivas para la mejora del trabajo de titulación</a:t>
            </a:r>
            <a:br>
              <a:rPr lang="es-EC" sz="2800" dirty="0"/>
            </a:br>
            <a:endParaRPr lang="es-EC" sz="28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22265082"/>
              </p:ext>
            </p:extLst>
          </p:nvPr>
        </p:nvGraphicFramePr>
        <p:xfrm>
          <a:off x="3112081" y="2504292"/>
          <a:ext cx="684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9808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C" sz="2800" dirty="0"/>
              <a:t>La claridad del </a:t>
            </a:r>
            <a:r>
              <a:rPr lang="es-EC" sz="2800" dirty="0" smtClean="0"/>
              <a:t>informe preliminar </a:t>
            </a:r>
            <a:r>
              <a:rPr lang="es-EC" sz="2800" dirty="0"/>
              <a:t>de los profesores correctores y el detalle de sus justificaciones para la calificación  </a:t>
            </a:r>
            <a:br>
              <a:rPr lang="es-EC" sz="2800" dirty="0"/>
            </a:br>
            <a:endParaRPr lang="es-EC" sz="28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371512841"/>
              </p:ext>
            </p:extLst>
          </p:nvPr>
        </p:nvGraphicFramePr>
        <p:xfrm>
          <a:off x="2889140" y="2550015"/>
          <a:ext cx="684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3569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2800" dirty="0"/>
              <a:t>Califique en general el proceso de titulación</a:t>
            </a: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573176426"/>
              </p:ext>
            </p:extLst>
          </p:nvPr>
        </p:nvGraphicFramePr>
        <p:xfrm>
          <a:off x="2944656" y="2336867"/>
          <a:ext cx="684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9252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C" sz="2800" dirty="0"/>
              <a:t>El cumplimiento del cronograma del proceso de titulación por parte de la universidad </a:t>
            </a:r>
            <a:br>
              <a:rPr lang="es-EC" sz="2800" dirty="0"/>
            </a:br>
            <a:endParaRPr lang="es-EC" sz="28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578112585"/>
              </p:ext>
            </p:extLst>
          </p:nvPr>
        </p:nvGraphicFramePr>
        <p:xfrm>
          <a:off x="2931777" y="2355759"/>
          <a:ext cx="684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6185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C" sz="2800" dirty="0"/>
              <a:t>Las tutorías brindadas por su profesor guía fueron individuales para cada trabajo de titulación? </a:t>
            </a:r>
            <a:br>
              <a:rPr lang="es-EC" sz="2800" dirty="0"/>
            </a:br>
            <a:endParaRPr lang="es-EC" sz="28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4018117353"/>
              </p:ext>
            </p:extLst>
          </p:nvPr>
        </p:nvGraphicFramePr>
        <p:xfrm>
          <a:off x="2893141" y="2522446"/>
          <a:ext cx="684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58128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17277" y="159413"/>
            <a:ext cx="9633398" cy="1320601"/>
          </a:xfrm>
        </p:spPr>
        <p:txBody>
          <a:bodyPr>
            <a:noAutofit/>
          </a:bodyPr>
          <a:lstStyle/>
          <a:p>
            <a:r>
              <a:rPr lang="es-EC" sz="2800" dirty="0"/>
              <a:t>¿Cree usted que este proceso fue una mejora respecto a la anterior modalidad de titulación</a:t>
            </a:r>
            <a:r>
              <a:rPr lang="es-EC" sz="2800" dirty="0" smtClean="0"/>
              <a:t>? (Esta pregunta sólo se realizó a los estudiantes que se cambiaron de la antigua a la nueva modalidad de titulación)</a:t>
            </a:r>
            <a:r>
              <a:rPr lang="es-EC" sz="2800" dirty="0"/>
              <a:t/>
            </a:r>
            <a:br>
              <a:rPr lang="es-EC" sz="2800" dirty="0"/>
            </a:br>
            <a:endParaRPr lang="es-EC" sz="28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404596238"/>
              </p:ext>
            </p:extLst>
          </p:nvPr>
        </p:nvGraphicFramePr>
        <p:xfrm>
          <a:off x="2493896" y="2530049"/>
          <a:ext cx="684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3729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7167" y="224865"/>
            <a:ext cx="8911687" cy="1280890"/>
          </a:xfrm>
        </p:spPr>
        <p:txBody>
          <a:bodyPr>
            <a:noAutofit/>
          </a:bodyPr>
          <a:lstStyle/>
          <a:p>
            <a:r>
              <a:rPr lang="es-EC" sz="2800" dirty="0"/>
              <a:t>La información proporcionada por la facultad durante la etapa anterior al proceso, para la selección de una de las dos modalidades de titulación disponibles</a:t>
            </a:r>
            <a:br>
              <a:rPr lang="es-EC" sz="2800" dirty="0"/>
            </a:br>
            <a:endParaRPr lang="es-EC" sz="28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694277123"/>
              </p:ext>
            </p:extLst>
          </p:nvPr>
        </p:nvGraphicFramePr>
        <p:xfrm>
          <a:off x="3034805" y="2491413"/>
          <a:ext cx="684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2251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C" sz="2800" dirty="0"/>
              <a:t>La atención brindada por Secretaría Académica en la recepción de los formularios de decisión para una de las dos alternativas de titulación </a:t>
            </a:r>
            <a:br>
              <a:rPr lang="es-EC" sz="2800" dirty="0"/>
            </a:br>
            <a:endParaRPr lang="es-EC" sz="28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453412871"/>
              </p:ext>
            </p:extLst>
          </p:nvPr>
        </p:nvGraphicFramePr>
        <p:xfrm>
          <a:off x="2906020" y="2439897"/>
          <a:ext cx="684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9334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C" sz="2800" dirty="0"/>
              <a:t>La información proporcionada por la facultad durante la elaboración del trabajo de titulación </a:t>
            </a:r>
            <a:br>
              <a:rPr lang="es-EC" sz="2800" dirty="0"/>
            </a:br>
            <a:endParaRPr lang="es-EC" sz="28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3160162"/>
              </p:ext>
            </p:extLst>
          </p:nvPr>
        </p:nvGraphicFramePr>
        <p:xfrm>
          <a:off x="2957535" y="2427018"/>
          <a:ext cx="684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1390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C" sz="2800" dirty="0"/>
              <a:t>La pertinencia de la información proporcionada a través del blog de la </a:t>
            </a:r>
            <a:r>
              <a:rPr lang="es-EC" sz="2800" dirty="0" smtClean="0"/>
              <a:t>facultad</a:t>
            </a:r>
            <a:endParaRPr lang="es-EC" sz="28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267424369"/>
              </p:ext>
            </p:extLst>
          </p:nvPr>
        </p:nvGraphicFramePr>
        <p:xfrm>
          <a:off x="3047687" y="2510306"/>
          <a:ext cx="684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6450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C" sz="2800" dirty="0"/>
              <a:t>La disponibilidad de tiempo del profesor guía para desarrollar las sesiones de tutoría</a:t>
            </a:r>
            <a:br>
              <a:rPr lang="es-EC" sz="2800" dirty="0"/>
            </a:br>
            <a:endParaRPr lang="es-EC" sz="28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45021116"/>
              </p:ext>
            </p:extLst>
          </p:nvPr>
        </p:nvGraphicFramePr>
        <p:xfrm>
          <a:off x="2777230" y="2517171"/>
          <a:ext cx="684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8671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C" sz="2800" dirty="0"/>
              <a:t>La puntualidad de su profesor guía al asistir a las sesiones de tutoría</a:t>
            </a:r>
            <a:br>
              <a:rPr lang="es-EC" sz="2800" dirty="0"/>
            </a:br>
            <a:endParaRPr lang="es-EC" sz="28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956044278"/>
              </p:ext>
            </p:extLst>
          </p:nvPr>
        </p:nvGraphicFramePr>
        <p:xfrm>
          <a:off x="2802990" y="2568819"/>
          <a:ext cx="684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9715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C" sz="2800" dirty="0"/>
              <a:t>La calidad de las sesiones de tutoría con su profesor guía</a:t>
            </a:r>
            <a:br>
              <a:rPr lang="es-EC" sz="2800" dirty="0"/>
            </a:br>
            <a:endParaRPr lang="es-EC" sz="28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756019136"/>
              </p:ext>
            </p:extLst>
          </p:nvPr>
        </p:nvGraphicFramePr>
        <p:xfrm>
          <a:off x="2725715" y="2445911"/>
          <a:ext cx="684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6479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C" sz="2800" dirty="0"/>
              <a:t>La disposición del profesor guía para aportar con críticas constructivas para el desarrollo del trabajo de titulación </a:t>
            </a:r>
            <a:br>
              <a:rPr lang="es-EC" sz="2800" dirty="0"/>
            </a:br>
            <a:endParaRPr lang="es-EC" sz="28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180179453"/>
              </p:ext>
            </p:extLst>
          </p:nvPr>
        </p:nvGraphicFramePr>
        <p:xfrm>
          <a:off x="2687079" y="2658838"/>
          <a:ext cx="684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0327404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99</TotalTime>
  <Words>286</Words>
  <Application>Microsoft Office PowerPoint</Application>
  <PresentationFormat>Panorámica</PresentationFormat>
  <Paragraphs>22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Espiral</vt:lpstr>
      <vt:lpstr>Resultados  Proceso de Titulación  Modalidad Nueva Promoción Diciembre 2015  FACEA </vt:lpstr>
      <vt:lpstr>La información proporcionada por la facultad durante la etapa anterior al proceso, para la selección de una de las dos modalidades de titulación disponibles </vt:lpstr>
      <vt:lpstr>La atención brindada por Secretaría Académica en la recepción de los formularios de decisión para una de las dos alternativas de titulación  </vt:lpstr>
      <vt:lpstr>La información proporcionada por la facultad durante la elaboración del trabajo de titulación  </vt:lpstr>
      <vt:lpstr>La pertinencia de la información proporcionada a través del blog de la facultad</vt:lpstr>
      <vt:lpstr>La disponibilidad de tiempo del profesor guía para desarrollar las sesiones de tutoría </vt:lpstr>
      <vt:lpstr>La puntualidad de su profesor guía al asistir a las sesiones de tutoría </vt:lpstr>
      <vt:lpstr>La calidad de las sesiones de tutoría con su profesor guía </vt:lpstr>
      <vt:lpstr>La disposición del profesor guía para aportar con críticas constructivas para el desarrollo del trabajo de titulación  </vt:lpstr>
      <vt:lpstr>La claridad del informe del profesor guía y el detalle de sus justificaciones para la calificación  </vt:lpstr>
      <vt:lpstr>La atención brindada por Secretaría Académica en la recepción del borrador final  </vt:lpstr>
      <vt:lpstr>La disponibilidad de tiempo de los correctores para reunirse con usted a explicarle las mejoras solicitadas </vt:lpstr>
      <vt:lpstr>La disposición de los  profesores correctores para aportar con críticas constructivas para la mejora del trabajo de titulación </vt:lpstr>
      <vt:lpstr>La claridad del informe preliminar de los profesores correctores y el detalle de sus justificaciones para la calificación   </vt:lpstr>
      <vt:lpstr>Califique en general el proceso de titulación</vt:lpstr>
      <vt:lpstr>El cumplimiento del cronograma del proceso de titulación por parte de la universidad  </vt:lpstr>
      <vt:lpstr>Las tutorías brindadas por su profesor guía fueron individuales para cada trabajo de titulación?  </vt:lpstr>
      <vt:lpstr>¿Cree usted que este proceso fue una mejora respecto a la anterior modalidad de titulación? (Esta pregunta sólo se realizó a los estudiantes que se cambiaron de la antigua a la nueva modalidad de titulación)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Resultados Esquema de Evaluación Proceso de Titulación que Inició en Septiembre 2015  FACEA</dc:title>
  <dc:creator>Micaela Isch</dc:creator>
  <cp:lastModifiedBy>Micaela Isch</cp:lastModifiedBy>
  <cp:revision>13</cp:revision>
  <dcterms:created xsi:type="dcterms:W3CDTF">2016-04-07T20:03:15Z</dcterms:created>
  <dcterms:modified xsi:type="dcterms:W3CDTF">2016-06-03T21:04:01Z</dcterms:modified>
</cp:coreProperties>
</file>