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89" r:id="rId4"/>
    <p:sldId id="290" r:id="rId5"/>
    <p:sldId id="283" r:id="rId6"/>
    <p:sldId id="286" r:id="rId7"/>
    <p:sldId id="287" r:id="rId8"/>
    <p:sldId id="288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81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499" autoAdjust="0"/>
    <p:restoredTop sz="94660"/>
  </p:normalViewPr>
  <p:slideViewPr>
    <p:cSldViewPr snapToGrid="0">
      <p:cViewPr varScale="1">
        <p:scale>
          <a:sx n="78" d="100"/>
          <a:sy n="78" d="100"/>
        </p:scale>
        <p:origin x="-90" y="-15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16A67D-0299-4A62-8064-6DA3CEA9033D}" type="datetimeFigureOut">
              <a:rPr lang="es-EC" smtClean="0"/>
              <a:t>29.09.2016</a:t>
            </a:fld>
            <a:endParaRPr lang="es-EC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F2D3D2-5951-4B8B-B355-CEBCBA48FE2D}" type="slidenum">
              <a:rPr lang="es-EC" smtClean="0"/>
              <a:t>‹#›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278774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B7BEE93-3BD8-489D-8778-CF77B2B65014}" type="datetimeFigureOut">
              <a:rPr lang="es-EC" smtClean="0"/>
              <a:t>29.09.2016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4526B21-048A-404B-A007-29F1C66E985E}" type="slidenum">
              <a:rPr lang="es-EC" smtClean="0"/>
              <a:t>‹#›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44732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B7BEE93-3BD8-489D-8778-CF77B2B65014}" type="datetimeFigureOut">
              <a:rPr lang="es-EC" smtClean="0"/>
              <a:t>29.09.2016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4526B21-048A-404B-A007-29F1C66E985E}" type="slidenum">
              <a:rPr lang="es-EC" smtClean="0"/>
              <a:t>‹#›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02689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B7BEE93-3BD8-489D-8778-CF77B2B65014}" type="datetimeFigureOut">
              <a:rPr lang="es-EC" smtClean="0"/>
              <a:t>29.09.2016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4526B21-048A-404B-A007-29F1C66E985E}" type="slidenum">
              <a:rPr lang="es-EC" smtClean="0"/>
              <a:t>‹#›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560971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B7BEE93-3BD8-489D-8778-CF77B2B65014}" type="datetimeFigureOut">
              <a:rPr lang="es-EC" smtClean="0"/>
              <a:t>29.09.2016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4526B21-048A-404B-A007-29F1C66E985E}" type="slidenum">
              <a:rPr lang="es-EC" smtClean="0"/>
              <a:t>‹#›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21969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B7BEE93-3BD8-489D-8778-CF77B2B65014}" type="datetimeFigureOut">
              <a:rPr lang="es-EC" smtClean="0"/>
              <a:t>29.09.2016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4526B21-048A-404B-A007-29F1C66E985E}" type="slidenum">
              <a:rPr lang="es-EC" smtClean="0"/>
              <a:t>‹#›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12364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B7BEE93-3BD8-489D-8778-CF77B2B65014}" type="datetimeFigureOut">
              <a:rPr lang="es-EC" smtClean="0"/>
              <a:t>29.09.2016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4526B21-048A-404B-A007-29F1C66E985E}" type="slidenum">
              <a:rPr lang="es-EC" smtClean="0"/>
              <a:t>‹#›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872436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B7BEE93-3BD8-489D-8778-CF77B2B65014}" type="datetimeFigureOut">
              <a:rPr lang="es-EC" smtClean="0"/>
              <a:t>29.09.2016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4526B21-048A-404B-A007-29F1C66E985E}" type="slidenum">
              <a:rPr lang="es-EC" smtClean="0"/>
              <a:t>‹#›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50935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B7BEE93-3BD8-489D-8778-CF77B2B65014}" type="datetimeFigureOut">
              <a:rPr lang="es-EC" smtClean="0"/>
              <a:t>29.09.2016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4526B21-048A-404B-A007-29F1C66E985E}" type="slidenum">
              <a:rPr lang="es-EC" smtClean="0"/>
              <a:t>‹#›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4778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B7BEE93-3BD8-489D-8778-CF77B2B65014}" type="datetimeFigureOut">
              <a:rPr lang="es-EC" smtClean="0"/>
              <a:t>29.09.2016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4526B21-048A-404B-A007-29F1C66E985E}" type="slidenum">
              <a:rPr lang="es-EC" smtClean="0"/>
              <a:t>‹#›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733096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B7BEE93-3BD8-489D-8778-CF77B2B65014}" type="datetimeFigureOut">
              <a:rPr lang="es-EC" smtClean="0"/>
              <a:t>29.09.2016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4526B21-048A-404B-A007-29F1C66E985E}" type="slidenum">
              <a:rPr lang="es-EC" smtClean="0"/>
              <a:t>‹#›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653722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B7BEE93-3BD8-489D-8778-CF77B2B65014}" type="datetimeFigureOut">
              <a:rPr lang="es-EC" smtClean="0"/>
              <a:t>29.09.2016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4526B21-048A-404B-A007-29F1C66E985E}" type="slidenum">
              <a:rPr lang="es-EC" smtClean="0"/>
              <a:t>‹#›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91127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6210"/>
            <a:ext cx="7886700" cy="11093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11442"/>
            <a:ext cx="8515350" cy="55465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Line 4"/>
          <p:cNvSpPr>
            <a:spLocks noChangeShapeType="1"/>
          </p:cNvSpPr>
          <p:nvPr userDrawn="1"/>
        </p:nvSpPr>
        <p:spPr bwMode="auto">
          <a:xfrm>
            <a:off x="468313" y="1125538"/>
            <a:ext cx="82073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C"/>
          </a:p>
        </p:txBody>
      </p:sp>
      <p:pic>
        <p:nvPicPr>
          <p:cNvPr id="8" name="Picture 5" descr="mnu_udla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7800" y="6350000"/>
            <a:ext cx="13462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0398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7" Type="http://schemas.openxmlformats.org/officeDocument/2006/relationships/slide" Target="slide18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7.xml"/><Relationship Id="rId5" Type="http://schemas.openxmlformats.org/officeDocument/2006/relationships/slide" Target="slide16.xml"/><Relationship Id="rId4" Type="http://schemas.openxmlformats.org/officeDocument/2006/relationships/slide" Target="slide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43481"/>
            <a:ext cx="7772400" cy="2387600"/>
          </a:xfrm>
        </p:spPr>
        <p:txBody>
          <a:bodyPr/>
          <a:lstStyle/>
          <a:p>
            <a:r>
              <a:rPr lang="es-EC" dirty="0" smtClean="0"/>
              <a:t>Temas relevantes de </a:t>
            </a:r>
            <a:r>
              <a:rPr lang="es-EC" dirty="0" err="1" smtClean="0"/>
              <a:t>titualción</a:t>
            </a:r>
            <a:endParaRPr lang="es-EC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083306"/>
            <a:ext cx="6858000" cy="1655762"/>
          </a:xfrm>
        </p:spPr>
        <p:txBody>
          <a:bodyPr/>
          <a:lstStyle/>
          <a:p>
            <a:endParaRPr lang="es-EC" dirty="0" smtClean="0"/>
          </a:p>
          <a:p>
            <a:r>
              <a:rPr lang="es-EC" dirty="0" smtClean="0"/>
              <a:t>29.9.2016</a:t>
            </a:r>
            <a:endParaRPr lang="es-EC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59569" y="1052736"/>
            <a:ext cx="8424862" cy="2873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C" altLang="es-EC"/>
          </a:p>
        </p:txBody>
      </p:sp>
      <p:pic>
        <p:nvPicPr>
          <p:cNvPr id="5" name="6 Imagen" descr="logo udla grande1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5888"/>
            <a:ext cx="2940050" cy="134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7740650" y="6181725"/>
            <a:ext cx="1403350" cy="6746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33787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C" sz="4000" dirty="0" smtClean="0"/>
              <a:t>Cambios importantes en el proceso de titulación</a:t>
            </a:r>
            <a:endParaRPr lang="es-EC" sz="40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8399" y="1495737"/>
            <a:ext cx="7427951" cy="4131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21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586444" y="21407"/>
            <a:ext cx="8124419" cy="1202022"/>
          </a:xfrm>
          <a:prstGeom prst="rect">
            <a:avLst/>
          </a:prstGeom>
        </p:spPr>
        <p:txBody>
          <a:bodyPr vert="horz" lIns="87276" tIns="43638" rIns="87276" bIns="43638" rtlCol="0" anchor="b" anchorCtr="0">
            <a:noAutofit/>
          </a:bodyPr>
          <a:lstStyle>
            <a:lvl1pPr algn="ctr" defTabSz="995507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C" sz="4000" dirty="0" smtClean="0">
                <a:solidFill>
                  <a:schemeClr val="tx1"/>
                </a:solidFill>
              </a:rPr>
              <a:t>Cambios importantes en el proceso de titulación</a:t>
            </a:r>
            <a:endParaRPr lang="es-EC" sz="4000" dirty="0">
              <a:solidFill>
                <a:schemeClr val="tx1"/>
              </a:solidFill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5495" y="2123062"/>
            <a:ext cx="7577042" cy="1267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54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sz="3600" dirty="0" smtClean="0"/>
              <a:t>Cambios importantes en el proceso de titulación</a:t>
            </a:r>
            <a:endParaRPr lang="es-EC" sz="36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4288" y="1854703"/>
            <a:ext cx="5540300" cy="3998976"/>
          </a:xfrm>
          <a:prstGeom prst="rect">
            <a:avLst/>
          </a:prstGeom>
        </p:spPr>
      </p:pic>
      <p:sp>
        <p:nvSpPr>
          <p:cNvPr id="6" name="Flecha derecha 5">
            <a:hlinkClick r:id="rId3" action="ppaction://hlinksldjump"/>
          </p:cNvPr>
          <p:cNvSpPr/>
          <p:nvPr/>
        </p:nvSpPr>
        <p:spPr>
          <a:xfrm>
            <a:off x="1902205" y="3345665"/>
            <a:ext cx="270666" cy="1302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65" tIns="40083" rIns="80165" bIns="40083" rtlCol="0" anchor="ctr"/>
          <a:lstStyle/>
          <a:p>
            <a:pPr algn="ctr"/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7" name="Flecha derecha 6">
            <a:hlinkClick r:id="rId4" action="ppaction://hlinksldjump"/>
          </p:cNvPr>
          <p:cNvSpPr/>
          <p:nvPr/>
        </p:nvSpPr>
        <p:spPr>
          <a:xfrm>
            <a:off x="1902205" y="3743634"/>
            <a:ext cx="270666" cy="1302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65" tIns="40083" rIns="80165" bIns="40083" rtlCol="0" anchor="ctr"/>
          <a:lstStyle/>
          <a:p>
            <a:pPr algn="ctr"/>
            <a:endParaRPr lang="es-EC">
              <a:solidFill>
                <a:schemeClr val="tx1"/>
              </a:solidFill>
            </a:endParaRPr>
          </a:p>
        </p:txBody>
      </p:sp>
      <p:sp>
        <p:nvSpPr>
          <p:cNvPr id="8" name="Flecha derecha 7">
            <a:hlinkClick r:id="rId5" action="ppaction://hlinksldjump"/>
          </p:cNvPr>
          <p:cNvSpPr/>
          <p:nvPr/>
        </p:nvSpPr>
        <p:spPr>
          <a:xfrm>
            <a:off x="1902204" y="5129262"/>
            <a:ext cx="270666" cy="1302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65" tIns="40083" rIns="80165" bIns="40083" rtlCol="0" anchor="ctr"/>
          <a:lstStyle/>
          <a:p>
            <a:pPr algn="ctr"/>
            <a:endParaRPr lang="es-EC">
              <a:solidFill>
                <a:schemeClr val="tx1"/>
              </a:solidFill>
            </a:endParaRPr>
          </a:p>
        </p:txBody>
      </p:sp>
      <p:sp>
        <p:nvSpPr>
          <p:cNvPr id="9" name="Flecha derecha 8">
            <a:hlinkClick r:id="rId6" action="ppaction://hlinksldjump"/>
          </p:cNvPr>
          <p:cNvSpPr/>
          <p:nvPr/>
        </p:nvSpPr>
        <p:spPr>
          <a:xfrm>
            <a:off x="1902204" y="5396933"/>
            <a:ext cx="270666" cy="1302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65" tIns="40083" rIns="80165" bIns="40083" rtlCol="0" anchor="ctr"/>
          <a:lstStyle/>
          <a:p>
            <a:pPr algn="ctr"/>
            <a:endParaRPr lang="es-EC">
              <a:solidFill>
                <a:schemeClr val="tx1"/>
              </a:solidFill>
            </a:endParaRPr>
          </a:p>
        </p:txBody>
      </p:sp>
      <p:sp>
        <p:nvSpPr>
          <p:cNvPr id="10" name="Flecha derecha 9">
            <a:hlinkClick r:id="rId7" action="ppaction://hlinksldjump"/>
          </p:cNvPr>
          <p:cNvSpPr/>
          <p:nvPr/>
        </p:nvSpPr>
        <p:spPr>
          <a:xfrm>
            <a:off x="1902204" y="5664603"/>
            <a:ext cx="270666" cy="1302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65" tIns="40083" rIns="80165" bIns="40083" rtlCol="0" anchor="ctr"/>
          <a:lstStyle/>
          <a:p>
            <a:pPr algn="ctr"/>
            <a:endParaRPr lang="es-EC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87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sz="3600" dirty="0" smtClean="0"/>
              <a:t>Cambios importantes en el proceso de titulación</a:t>
            </a:r>
            <a:endParaRPr lang="es-EC" sz="3600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3708" y="1665983"/>
            <a:ext cx="5931414" cy="4750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11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sz="3600" dirty="0" smtClean="0"/>
              <a:t>Cambios importantes en el proceso de titulación</a:t>
            </a:r>
            <a:endParaRPr lang="es-EC" sz="36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9258" y="1627119"/>
            <a:ext cx="7381394" cy="4392136"/>
          </a:xfrm>
          <a:prstGeom prst="rect">
            <a:avLst/>
          </a:prstGeom>
        </p:spPr>
      </p:pic>
      <p:sp>
        <p:nvSpPr>
          <p:cNvPr id="4" name="Flecha derecha 3">
            <a:hlinkClick r:id="rId3" action="ppaction://hlinksldjump"/>
          </p:cNvPr>
          <p:cNvSpPr/>
          <p:nvPr/>
        </p:nvSpPr>
        <p:spPr>
          <a:xfrm>
            <a:off x="8245142" y="6007221"/>
            <a:ext cx="674648" cy="4251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65" tIns="40083" rIns="80165" bIns="40083"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8626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sz="3600" dirty="0" smtClean="0"/>
              <a:t>Cambios importantes en el proceso de titulación</a:t>
            </a:r>
            <a:endParaRPr lang="es-EC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9381" y="1443613"/>
            <a:ext cx="5751552" cy="4988786"/>
          </a:xfrm>
          <a:prstGeom prst="rect">
            <a:avLst/>
          </a:prstGeom>
        </p:spPr>
      </p:pic>
      <p:sp>
        <p:nvSpPr>
          <p:cNvPr id="6" name="Flecha derecha 5">
            <a:hlinkClick r:id="rId3" action="ppaction://hlinksldjump"/>
          </p:cNvPr>
          <p:cNvSpPr/>
          <p:nvPr/>
        </p:nvSpPr>
        <p:spPr>
          <a:xfrm>
            <a:off x="8245142" y="6007221"/>
            <a:ext cx="674648" cy="4251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65" tIns="40083" rIns="80165" bIns="40083"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86593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sz="3600" dirty="0" smtClean="0"/>
              <a:t>Cambios importantes en el proceso de titulación</a:t>
            </a:r>
            <a:endParaRPr lang="es-EC" sz="36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1977" y="1665982"/>
            <a:ext cx="5547114" cy="4660569"/>
          </a:xfrm>
          <a:prstGeom prst="rect">
            <a:avLst/>
          </a:prstGeom>
        </p:spPr>
      </p:pic>
      <p:sp>
        <p:nvSpPr>
          <p:cNvPr id="4" name="Flecha derecha 3">
            <a:hlinkClick r:id="rId3" action="ppaction://hlinksldjump"/>
          </p:cNvPr>
          <p:cNvSpPr/>
          <p:nvPr/>
        </p:nvSpPr>
        <p:spPr>
          <a:xfrm>
            <a:off x="8245142" y="6007221"/>
            <a:ext cx="674648" cy="4251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65" tIns="40083" rIns="80165" bIns="40083"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91545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sz="3600" dirty="0" smtClean="0"/>
              <a:t>Cambios importantes en el proceso de titulación</a:t>
            </a:r>
            <a:endParaRPr lang="es-EC" sz="3600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0168" y="1566223"/>
            <a:ext cx="7337111" cy="3964511"/>
          </a:xfrm>
          <a:prstGeom prst="rect">
            <a:avLst/>
          </a:prstGeom>
        </p:spPr>
      </p:pic>
      <p:sp>
        <p:nvSpPr>
          <p:cNvPr id="9" name="Flecha derecha 8">
            <a:hlinkClick r:id="rId3" action="ppaction://hlinksldjump"/>
          </p:cNvPr>
          <p:cNvSpPr/>
          <p:nvPr/>
        </p:nvSpPr>
        <p:spPr>
          <a:xfrm>
            <a:off x="8252857" y="6018773"/>
            <a:ext cx="659496" cy="4251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65" tIns="40083" rIns="80165" bIns="40083"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09050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sz="3600" dirty="0" smtClean="0"/>
              <a:t>Cambios importantes en el proceso de titulación</a:t>
            </a:r>
            <a:endParaRPr lang="es-EC" sz="36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925" y="1654114"/>
            <a:ext cx="7293395" cy="3981786"/>
          </a:xfrm>
          <a:prstGeom prst="rect">
            <a:avLst/>
          </a:prstGeom>
        </p:spPr>
      </p:pic>
      <p:sp>
        <p:nvSpPr>
          <p:cNvPr id="4" name="Flecha derecha 3">
            <a:hlinkClick r:id="rId3" action="ppaction://hlinksldjump"/>
          </p:cNvPr>
          <p:cNvSpPr/>
          <p:nvPr/>
        </p:nvSpPr>
        <p:spPr>
          <a:xfrm>
            <a:off x="7960109" y="6095733"/>
            <a:ext cx="659496" cy="4251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65" tIns="40083" rIns="80165" bIns="40083"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49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2144110" y="127937"/>
            <a:ext cx="4985545" cy="1004732"/>
          </a:xfrm>
          <a:prstGeom prst="rect">
            <a:avLst/>
          </a:prstGeom>
        </p:spPr>
        <p:txBody>
          <a:bodyPr wrap="square" lIns="80165" tIns="40083" rIns="80165" bIns="40083">
            <a:spAutoFit/>
          </a:bodyPr>
          <a:lstStyle/>
          <a:p>
            <a:pPr algn="ctr"/>
            <a:r>
              <a:rPr lang="es-EC" sz="5800" dirty="0"/>
              <a:t>BLOG FACEA</a:t>
            </a:r>
          </a:p>
        </p:txBody>
      </p:sp>
      <p:sp>
        <p:nvSpPr>
          <p:cNvPr id="7" name="Rectángulo 6"/>
          <p:cNvSpPr/>
          <p:nvPr/>
        </p:nvSpPr>
        <p:spPr>
          <a:xfrm>
            <a:off x="0" y="3056790"/>
            <a:ext cx="9144000" cy="911946"/>
          </a:xfrm>
          <a:prstGeom prst="rect">
            <a:avLst/>
          </a:prstGeom>
        </p:spPr>
        <p:txBody>
          <a:bodyPr wrap="square" lIns="80165" tIns="40083" rIns="80165" bIns="40083">
            <a:spAutoFit/>
          </a:bodyPr>
          <a:lstStyle/>
          <a:p>
            <a:pPr algn="ctr"/>
            <a:r>
              <a:rPr lang="es-EC" sz="5400" dirty="0"/>
              <a:t>http://blogs.udla.edu.ec/facea/</a:t>
            </a:r>
          </a:p>
        </p:txBody>
      </p:sp>
    </p:spTree>
    <p:extLst>
      <p:ext uri="{BB962C8B-B14F-4D97-AF65-F5344CB8AC3E}">
        <p14:creationId xmlns:p14="http://schemas.microsoft.com/office/powerpoint/2010/main" val="246698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Contenido</a:t>
            </a:r>
            <a:endParaRPr lang="es-EC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 smtClean="0"/>
              <a:t>Cronograma</a:t>
            </a:r>
          </a:p>
          <a:p>
            <a:r>
              <a:rPr lang="es-EC" dirty="0" smtClean="0"/>
              <a:t>Cambios </a:t>
            </a:r>
            <a:r>
              <a:rPr lang="es-EC" dirty="0"/>
              <a:t>importantes en el proceso de </a:t>
            </a:r>
            <a:r>
              <a:rPr lang="es-EC" dirty="0" smtClean="0"/>
              <a:t>titulación</a:t>
            </a:r>
          </a:p>
          <a:p>
            <a:endParaRPr lang="es-EC" dirty="0" smtClean="0"/>
          </a:p>
          <a:p>
            <a:endParaRPr lang="es-EC" dirty="0" smtClean="0"/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05826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Contenido</a:t>
            </a:r>
            <a:endParaRPr lang="es-EC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/>
              <a:t>Cronograma</a:t>
            </a:r>
          </a:p>
          <a:p>
            <a:r>
              <a:rPr lang="es-EC" dirty="0" smtClean="0">
                <a:solidFill>
                  <a:schemeClr val="bg1">
                    <a:lumMod val="65000"/>
                  </a:schemeClr>
                </a:solidFill>
              </a:rPr>
              <a:t>Cambios </a:t>
            </a:r>
            <a:r>
              <a:rPr lang="es-EC" dirty="0">
                <a:solidFill>
                  <a:schemeClr val="bg1">
                    <a:lumMod val="65000"/>
                  </a:schemeClr>
                </a:solidFill>
              </a:rPr>
              <a:t>importantes en el proceso de </a:t>
            </a:r>
            <a:r>
              <a:rPr lang="es-EC" dirty="0" smtClean="0">
                <a:solidFill>
                  <a:schemeClr val="bg1">
                    <a:lumMod val="65000"/>
                  </a:schemeClr>
                </a:solidFill>
              </a:rPr>
              <a:t>titulación</a:t>
            </a:r>
          </a:p>
          <a:p>
            <a:endParaRPr lang="es-EC" dirty="0" smtClean="0"/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744884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dirty="0" smtClean="0"/>
              <a:t>Cronograma</a:t>
            </a:r>
            <a:endParaRPr lang="es-EC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C" dirty="0" smtClean="0"/>
              <a:t>12 de septiembre 2016 inicio tutorías</a:t>
            </a:r>
          </a:p>
          <a:p>
            <a:r>
              <a:rPr lang="es-EC" dirty="0" smtClean="0"/>
              <a:t>2 de enero 2017 entrega borrador final</a:t>
            </a:r>
          </a:p>
          <a:p>
            <a:r>
              <a:rPr lang="es-EC" dirty="0" smtClean="0"/>
              <a:t>11 de enero 2017 calificación docente guía</a:t>
            </a:r>
          </a:p>
          <a:p>
            <a:r>
              <a:rPr lang="es-EC" dirty="0" smtClean="0"/>
              <a:t>20 de enero 2017 calificación preliminar corrector</a:t>
            </a:r>
          </a:p>
          <a:p>
            <a:r>
              <a:rPr lang="es-EC" dirty="0" smtClean="0"/>
              <a:t>23-27 enero reunión de estudiantes con correctores</a:t>
            </a:r>
          </a:p>
          <a:p>
            <a:r>
              <a:rPr lang="es-EC" dirty="0" smtClean="0"/>
              <a:t>8 de febrero de 2017 entrega de documento final</a:t>
            </a:r>
          </a:p>
          <a:p>
            <a:r>
              <a:rPr lang="es-EC" dirty="0" smtClean="0"/>
              <a:t>17 de febrero calificación final corrector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54581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Contenido</a:t>
            </a:r>
            <a:endParaRPr lang="es-EC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 smtClean="0">
                <a:solidFill>
                  <a:schemeClr val="bg1">
                    <a:lumMod val="65000"/>
                  </a:schemeClr>
                </a:solidFill>
              </a:rPr>
              <a:t>Cronograma</a:t>
            </a:r>
            <a:endParaRPr lang="es-EC" dirty="0" smtClean="0"/>
          </a:p>
          <a:p>
            <a:r>
              <a:rPr lang="es-EC" dirty="0" smtClean="0"/>
              <a:t>Cambios </a:t>
            </a:r>
            <a:r>
              <a:rPr lang="es-EC" dirty="0"/>
              <a:t>importantes en el proceso de </a:t>
            </a:r>
            <a:r>
              <a:rPr lang="es-EC" dirty="0" smtClean="0"/>
              <a:t>titulación</a:t>
            </a:r>
          </a:p>
          <a:p>
            <a:endParaRPr lang="es-EC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3883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sz="3600" dirty="0" smtClean="0"/>
              <a:t>Cambios importantes en el proceso de titulación</a:t>
            </a:r>
            <a:endParaRPr lang="es-EC" sz="3600" dirty="0"/>
          </a:p>
        </p:txBody>
      </p:sp>
      <p:sp>
        <p:nvSpPr>
          <p:cNvPr id="2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C" sz="3200" b="1" u="sng" dirty="0"/>
              <a:t>Normativas del Trabajo de Titulación </a:t>
            </a:r>
          </a:p>
          <a:p>
            <a:pPr marL="0" indent="0">
              <a:buNone/>
            </a:pPr>
            <a:endParaRPr lang="es-EC" sz="3200" b="1" u="sng" dirty="0"/>
          </a:p>
          <a:p>
            <a:pPr lvl="1"/>
            <a:r>
              <a:rPr lang="es-EC" sz="2800" dirty="0"/>
              <a:t>Letra Arial tamaño 12 </a:t>
            </a:r>
          </a:p>
          <a:p>
            <a:pPr lvl="1"/>
            <a:r>
              <a:rPr lang="es-EC" sz="2800" dirty="0"/>
              <a:t>Interlineado de un espacio y medio</a:t>
            </a:r>
          </a:p>
          <a:p>
            <a:pPr lvl="1"/>
            <a:r>
              <a:rPr lang="es-EC" sz="2800" dirty="0"/>
              <a:t>Margen idéntico a los 4 lados de 3 cm</a:t>
            </a:r>
          </a:p>
        </p:txBody>
      </p:sp>
    </p:spTree>
    <p:extLst>
      <p:ext uri="{BB962C8B-B14F-4D97-AF65-F5344CB8AC3E}">
        <p14:creationId xmlns:p14="http://schemas.microsoft.com/office/powerpoint/2010/main" val="3490112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sz="3600" dirty="0" smtClean="0"/>
              <a:t>Cambios importantes en el proceso de titulación</a:t>
            </a:r>
            <a:endParaRPr lang="es-EC" sz="3600" dirty="0"/>
          </a:p>
        </p:txBody>
      </p:sp>
      <p:sp>
        <p:nvSpPr>
          <p:cNvPr id="2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C" sz="3200" b="1" u="sng" dirty="0"/>
              <a:t>Número de Páginas</a:t>
            </a:r>
          </a:p>
          <a:p>
            <a:endParaRPr lang="es-EC" sz="3200" b="1" u="sng" dirty="0"/>
          </a:p>
          <a:p>
            <a:pPr lvl="1"/>
            <a:r>
              <a:rPr lang="es-EC" sz="2800" b="1" dirty="0"/>
              <a:t>Planes de Negocio: </a:t>
            </a:r>
            <a:r>
              <a:rPr lang="es-EC" dirty="0"/>
              <a:t>Máximo 56 páginas de documento y máximo 12 de anexos</a:t>
            </a:r>
          </a:p>
          <a:p>
            <a:pPr marL="400827" lvl="1" indent="0">
              <a:buNone/>
            </a:pPr>
            <a:endParaRPr lang="es-EC" sz="2800" b="1" u="sng" dirty="0"/>
          </a:p>
          <a:p>
            <a:pPr lvl="1"/>
            <a:r>
              <a:rPr lang="es-EC" sz="2800" b="1" dirty="0"/>
              <a:t>Planes de Mejora: </a:t>
            </a:r>
            <a:r>
              <a:rPr lang="es-EC" dirty="0"/>
              <a:t>Máximo 64 páginas de documento y máximo 14 de anexos</a:t>
            </a:r>
          </a:p>
          <a:p>
            <a:pPr marL="400827" lvl="1" indent="0">
              <a:buNone/>
            </a:pPr>
            <a:endParaRPr lang="es-EC" sz="2800" b="1" dirty="0"/>
          </a:p>
        </p:txBody>
      </p:sp>
    </p:spTree>
    <p:extLst>
      <p:ext uri="{BB962C8B-B14F-4D97-AF65-F5344CB8AC3E}">
        <p14:creationId xmlns:p14="http://schemas.microsoft.com/office/powerpoint/2010/main" val="3318305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sz="3600" dirty="0" smtClean="0"/>
              <a:t>Cambios importantes en el proceso de titulación</a:t>
            </a:r>
            <a:endParaRPr lang="es-EC" sz="3600" dirty="0"/>
          </a:p>
        </p:txBody>
      </p:sp>
      <p:sp>
        <p:nvSpPr>
          <p:cNvPr id="2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C" sz="3200" b="1" u="sng" dirty="0"/>
              <a:t>Apartado Financiero Rúbrica de Evaluación</a:t>
            </a:r>
          </a:p>
          <a:p>
            <a:pPr marL="0" indent="0">
              <a:buNone/>
            </a:pPr>
            <a:endParaRPr lang="es-EC" sz="3200" b="1" u="sng" dirty="0"/>
          </a:p>
          <a:p>
            <a:pPr lvl="1"/>
            <a:r>
              <a:rPr lang="es-EC" sz="2800" dirty="0"/>
              <a:t>Se ha detallado con más precisión los temas que debe abordar el estudiante en su trabajo de titulación </a:t>
            </a:r>
          </a:p>
        </p:txBody>
      </p:sp>
    </p:spTree>
    <p:extLst>
      <p:ext uri="{BB962C8B-B14F-4D97-AF65-F5344CB8AC3E}">
        <p14:creationId xmlns:p14="http://schemas.microsoft.com/office/powerpoint/2010/main" val="195112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C" sz="4000" dirty="0" smtClean="0"/>
              <a:t>Cambios importantes en el proceso de titulación</a:t>
            </a:r>
            <a:endParaRPr lang="es-EC" sz="4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C" sz="3200" b="1" dirty="0"/>
              <a:t>     </a:t>
            </a:r>
            <a:r>
              <a:rPr lang="es-EC" sz="3200" b="1" u="sng" dirty="0"/>
              <a:t>Aula Virtual de Titulación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3302" y="2286166"/>
            <a:ext cx="7587969" cy="3823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62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206</TotalTime>
  <Words>262</Words>
  <Application>Microsoft Office PowerPoint</Application>
  <PresentationFormat>On-screen Show (4:3)</PresentationFormat>
  <Paragraphs>50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Temas relevantes de titualción</vt:lpstr>
      <vt:lpstr>Contenido</vt:lpstr>
      <vt:lpstr>Contenido</vt:lpstr>
      <vt:lpstr>Cronograma</vt:lpstr>
      <vt:lpstr>Contenido</vt:lpstr>
      <vt:lpstr>Cambios importantes en el proceso de titulación</vt:lpstr>
      <vt:lpstr>Cambios importantes en el proceso de titulación</vt:lpstr>
      <vt:lpstr>Cambios importantes en el proceso de titulación</vt:lpstr>
      <vt:lpstr>Cambios importantes en el proceso de titulación</vt:lpstr>
      <vt:lpstr>Cambios importantes en el proceso de titulación</vt:lpstr>
      <vt:lpstr>PowerPoint Presentation</vt:lpstr>
      <vt:lpstr>Cambios importantes en el proceso de titulación</vt:lpstr>
      <vt:lpstr>Cambios importantes en el proceso de titulación</vt:lpstr>
      <vt:lpstr>Cambios importantes en el proceso de titulación</vt:lpstr>
      <vt:lpstr>Cambios importantes en el proceso de titulación</vt:lpstr>
      <vt:lpstr>Cambios importantes en el proceso de titulación</vt:lpstr>
      <vt:lpstr>Cambios importantes en el proceso de titulación</vt:lpstr>
      <vt:lpstr>Cambios importantes en el proceso de titulación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Vicente Albornoz</cp:lastModifiedBy>
  <cp:revision>15</cp:revision>
  <dcterms:created xsi:type="dcterms:W3CDTF">2016-09-21T02:49:28Z</dcterms:created>
  <dcterms:modified xsi:type="dcterms:W3CDTF">2016-09-29T19:46:20Z</dcterms:modified>
</cp:coreProperties>
</file>