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caela.isch\Documents\FACEA\Titulaci&#243;n\2016-1\TIP\03.%20TIP%20Marzo%202016\Tabulaci&#243;n%20Esquema%20de%20Evaluaci&#243;n%20Proceso%20de%20Titulaci&#243;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caela.isch\Documents\FACEA\Titulaci&#243;n\2016-1\TIP\03.%20TIP%20Marzo%202016\Tabulaci&#243;n%20Esquema%20de%20Evaluaci&#243;n%20Proceso%20de%20Titulaci&#243;n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caela.isch\Documents\FACEA\Titulaci&#243;n\2016-1\TIP\03.%20TIP%20Marzo%202016\Tabulaci&#243;n%20Esquema%20de%20Evaluaci&#243;n%20Proceso%20de%20Titulaci&#243;n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caela.isch\Documents\FACEA\Titulaci&#243;n\2016-1\TIP\03.%20TIP%20Marzo%202016\Tabulaci&#243;n%20Esquema%20de%20Evaluaci&#243;n%20Proceso%20de%20Titulaci&#243;n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caela.isch\Documents\FACEA\Titulaci&#243;n\2016-1\TIP\03.%20TIP%20Marzo%202016\Tabulaci&#243;n%20Esquema%20de%20Evaluaci&#243;n%20Proceso%20de%20Titulaci&#243;n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caela.isch\Documents\FACEA\Titulaci&#243;n\2016-1\TIP\03.%20TIP%20Marzo%202016\Tabulaci&#243;n%20Esquema%20de%20Evaluaci&#243;n%20Proceso%20de%20Titulaci&#243;n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caela.isch\Documents\FACEA\Titulaci&#243;n\2016-1\TIP\03.%20TIP%20Marzo%202016\Tabulaci&#243;n%20Esquema%20de%20Evaluaci&#243;n%20Proceso%20de%20Titulaci&#243;n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caela.isch\Documents\FACEA\Titulaci&#243;n\2016-1\TIP\03.%20TIP%20Marzo%202016\Tabulaci&#243;n%20Esquema%20de%20Evaluaci&#243;n%20Proceso%20de%20Titulaci&#243;n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caela.isch\Documents\FACEA\Titulaci&#243;n\2016-1\TIP\02.%20TIP%20Diciembre%202015\Tabulaci&#243;n%20Esquema%20de%20Evaluaci&#243;n%20Proceso%20de%20Titulaci&#243;n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caela.isch\Documents\FACEA\Titulaci&#243;n\2016-1\TIP\03.%20TIP%20Marzo%202016\Tabulaci&#243;n%20Esquema%20de%20Evaluaci&#243;n%20Proceso%20de%20Titulaci&#243;n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caela.isch\Documents\FACEA\Titulaci&#243;n\2016-1\TIP\03.%20TIP%20Marzo%202016\Tabulaci&#243;n%20Esquema%20de%20Evaluaci&#243;n%20Proceso%20de%20Titulaci&#243;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caela.isch\Documents\FACEA\Titulaci&#243;n\2016-1\TIP\03.%20TIP%20Marzo%202016\Tabulaci&#243;n%20Esquema%20de%20Evaluaci&#243;n%20Proceso%20de%20Titulaci&#243;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caela.isch\Documents\FACEA\Titulaci&#243;n\2016-1\TIP\03.%20TIP%20Marzo%202016\Tabulaci&#243;n%20Esquema%20de%20Evaluaci&#243;n%20Proceso%20de%20Titulaci&#243;n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caela.isch\Documents\FACEA\Titulaci&#243;n\2016-1\TIP\03.%20TIP%20Marzo%202016\Tabulaci&#243;n%20Esquema%20de%20Evaluaci&#243;n%20Proceso%20de%20Titulaci&#243;n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caela.isch\Documents\FACEA\Titulaci&#243;n\2016-1\TIP\03.%20TIP%20Marzo%202016\Tabulaci&#243;n%20Esquema%20de%20Evaluaci&#243;n%20Proceso%20de%20Titulaci&#243;n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caela.isch\Documents\FACEA\Titulaci&#243;n\2016-1\TIP\03.%20TIP%20Marzo%202016\Tabulaci&#243;n%20Esquema%20de%20Evaluaci&#243;n%20Proceso%20de%20Titulaci&#243;n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caela.isch\Documents\FACEA\Titulaci&#243;n\2016-1\TIP\03.%20TIP%20Marzo%202016\Tabulaci&#243;n%20Esquema%20de%20Evaluaci&#243;n%20Proceso%20de%20Titulaci&#243;n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caela.isch\Documents\FACEA\Titulaci&#243;n\2016-1\TIP\03.%20TIP%20Marzo%202016\Tabulaci&#243;n%20Esquema%20de%20Evaluaci&#243;n%20Proceso%20de%20Titulaci&#243;n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A37-4195-A121-EEEF4D8E4BD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A37-4195-A121-EEEF4D8E4BD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A37-4195-A121-EEEF4D8E4BD5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A37-4195-A121-EEEF4D8E4BD5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1A37-4195-A121-EEEF4D8E4BD5}"/>
              </c:ext>
            </c:extLst>
          </c:dPt>
          <c:dLbls>
            <c:dLbl>
              <c:idx val="4"/>
              <c:layout>
                <c:manualLayout>
                  <c:x val="0"/>
                  <c:y val="0.1163267878604857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A37-4195-A121-EEEF4D8E4B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'Resultados Septiembre 2016'!$B$4:$F$4</c:f>
              <c:strCache>
                <c:ptCount val="5"/>
                <c:pt idx="0">
                  <c:v>Excelente</c:v>
                </c:pt>
                <c:pt idx="1">
                  <c:v>Muy Bueno </c:v>
                </c:pt>
                <c:pt idx="2">
                  <c:v>Bueno </c:v>
                </c:pt>
                <c:pt idx="3">
                  <c:v>Regular</c:v>
                </c:pt>
                <c:pt idx="4">
                  <c:v>Malo </c:v>
                </c:pt>
              </c:strCache>
            </c:strRef>
          </c:cat>
          <c:val>
            <c:numRef>
              <c:f>'Resultados Septiembre 2016'!$B$5:$F$5</c:f>
              <c:numCache>
                <c:formatCode>General</c:formatCode>
                <c:ptCount val="5"/>
                <c:pt idx="0">
                  <c:v>42</c:v>
                </c:pt>
                <c:pt idx="1">
                  <c:v>40</c:v>
                </c:pt>
                <c:pt idx="2">
                  <c:v>14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A37-4195-A121-EEEF4D8E4BD5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7CA-4660-8F20-23C8CE1A20E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7CA-4660-8F20-23C8CE1A20E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7CA-4660-8F20-23C8CE1A20ED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7CA-4660-8F20-23C8CE1A20ED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77CA-4660-8F20-23C8CE1A20ED}"/>
              </c:ext>
            </c:extLst>
          </c:dPt>
          <c:dLbls>
            <c:dLbl>
              <c:idx val="4"/>
              <c:layout>
                <c:manualLayout>
                  <c:x val="4.3334426946631567E-2"/>
                  <c:y val="7.48359580052493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7CA-4660-8F20-23C8CE1A20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'Resultados Septiembre 2016'!$B$166:$F$166</c:f>
              <c:strCache>
                <c:ptCount val="5"/>
                <c:pt idx="0">
                  <c:v>Excelente</c:v>
                </c:pt>
                <c:pt idx="1">
                  <c:v>Muy Bueno </c:v>
                </c:pt>
                <c:pt idx="2">
                  <c:v>Bueno </c:v>
                </c:pt>
                <c:pt idx="3">
                  <c:v>Regular</c:v>
                </c:pt>
                <c:pt idx="4">
                  <c:v>Malo </c:v>
                </c:pt>
              </c:strCache>
            </c:strRef>
          </c:cat>
          <c:val>
            <c:numRef>
              <c:f>'Resultados Septiembre 2016'!$B$167:$F$167</c:f>
              <c:numCache>
                <c:formatCode>General</c:formatCode>
                <c:ptCount val="5"/>
                <c:pt idx="0">
                  <c:v>62</c:v>
                </c:pt>
                <c:pt idx="1">
                  <c:v>24</c:v>
                </c:pt>
                <c:pt idx="2">
                  <c:v>11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7CA-4660-8F20-23C8CE1A20ED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DF2-49A5-A8E8-7C72EFA51677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DF2-49A5-A8E8-7C72EFA51677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DF2-49A5-A8E8-7C72EFA51677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DF2-49A5-A8E8-7C72EFA51677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4DF2-49A5-A8E8-7C72EFA5167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'Resultados Septiembre 2016'!$B$179:$F$179</c:f>
              <c:strCache>
                <c:ptCount val="5"/>
                <c:pt idx="0">
                  <c:v>Excelente</c:v>
                </c:pt>
                <c:pt idx="1">
                  <c:v>Muy Bueno </c:v>
                </c:pt>
                <c:pt idx="2">
                  <c:v>Bueno </c:v>
                </c:pt>
                <c:pt idx="3">
                  <c:v>Regular</c:v>
                </c:pt>
                <c:pt idx="4">
                  <c:v>Malo </c:v>
                </c:pt>
              </c:strCache>
            </c:strRef>
          </c:cat>
          <c:val>
            <c:numRef>
              <c:f>'Resultados Septiembre 2016'!$B$180:$F$180</c:f>
              <c:numCache>
                <c:formatCode>General</c:formatCode>
                <c:ptCount val="5"/>
                <c:pt idx="0">
                  <c:v>72</c:v>
                </c:pt>
                <c:pt idx="1">
                  <c:v>12</c:v>
                </c:pt>
                <c:pt idx="2">
                  <c:v>10</c:v>
                </c:pt>
                <c:pt idx="3">
                  <c:v>6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DF2-49A5-A8E8-7C72EFA51677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F91-4AA9-A007-3E80A2DACCC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F91-4AA9-A007-3E80A2DACCC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F91-4AA9-A007-3E80A2DACCCB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F91-4AA9-A007-3E80A2DACCCB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8F91-4AA9-A007-3E80A2DACCCB}"/>
              </c:ext>
            </c:extLst>
          </c:dPt>
          <c:dLbls>
            <c:dLbl>
              <c:idx val="4"/>
              <c:layout>
                <c:manualLayout>
                  <c:x val="4.0556649168853792E-2"/>
                  <c:y val="5.631743948673081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F91-4AA9-A007-3E80A2DACC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'Resultados Septiembre 2016'!$B$196:$F$196</c:f>
              <c:strCache>
                <c:ptCount val="5"/>
                <c:pt idx="0">
                  <c:v>Excelente</c:v>
                </c:pt>
                <c:pt idx="1">
                  <c:v>Muy Bueno </c:v>
                </c:pt>
                <c:pt idx="2">
                  <c:v>Bueno </c:v>
                </c:pt>
                <c:pt idx="3">
                  <c:v>Regular</c:v>
                </c:pt>
                <c:pt idx="4">
                  <c:v>Malo </c:v>
                </c:pt>
              </c:strCache>
            </c:strRef>
          </c:cat>
          <c:val>
            <c:numRef>
              <c:f>'Resultados Septiembre 2016'!$B$197:$F$197</c:f>
              <c:numCache>
                <c:formatCode>General</c:formatCode>
                <c:ptCount val="5"/>
                <c:pt idx="0">
                  <c:v>67</c:v>
                </c:pt>
                <c:pt idx="1">
                  <c:v>15</c:v>
                </c:pt>
                <c:pt idx="2">
                  <c:v>13</c:v>
                </c:pt>
                <c:pt idx="3">
                  <c:v>5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F91-4AA9-A007-3E80A2DACCCB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CFE-49CD-9902-04DC2BABC03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CFE-49CD-9902-04DC2BABC03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CFE-49CD-9902-04DC2BABC03D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BCFE-49CD-9902-04DC2BABC03D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BCFE-49CD-9902-04DC2BABC03D}"/>
              </c:ext>
            </c:extLst>
          </c:dPt>
          <c:dLbls>
            <c:dLbl>
              <c:idx val="4"/>
              <c:layout>
                <c:manualLayout>
                  <c:x val="5.7223315835520455E-2"/>
                  <c:y val="7.946558763487895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CFE-49CD-9902-04DC2BABC0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'Resultados Septiembre 2016'!$B$210:$F$210</c:f>
              <c:strCache>
                <c:ptCount val="5"/>
                <c:pt idx="0">
                  <c:v>Excelente</c:v>
                </c:pt>
                <c:pt idx="1">
                  <c:v>Muy Bueno </c:v>
                </c:pt>
                <c:pt idx="2">
                  <c:v>Bueno </c:v>
                </c:pt>
                <c:pt idx="3">
                  <c:v>Regular</c:v>
                </c:pt>
                <c:pt idx="4">
                  <c:v>Malo </c:v>
                </c:pt>
              </c:strCache>
            </c:strRef>
          </c:cat>
          <c:val>
            <c:numRef>
              <c:f>'Resultados Septiembre 2016'!$B$211:$F$211</c:f>
              <c:numCache>
                <c:formatCode>General</c:formatCode>
                <c:ptCount val="5"/>
                <c:pt idx="0">
                  <c:v>38</c:v>
                </c:pt>
                <c:pt idx="1">
                  <c:v>40</c:v>
                </c:pt>
                <c:pt idx="2">
                  <c:v>18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CFE-49CD-9902-04DC2BABC03D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8EB-42AA-A25B-1466DA27348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8EB-42AA-A25B-1466DA27348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8EB-42AA-A25B-1466DA273482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28EB-42AA-A25B-1466DA273482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28EB-42AA-A25B-1466DA273482}"/>
              </c:ext>
            </c:extLst>
          </c:dPt>
          <c:dLbls>
            <c:dLbl>
              <c:idx val="3"/>
              <c:layout>
                <c:manualLayout>
                  <c:x val="8.898075240594926E-3"/>
                  <c:y val="0.1309372265966754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8EB-42AA-A25B-1466DA273482}"/>
                </c:ext>
              </c:extLst>
            </c:dLbl>
            <c:dLbl>
              <c:idx val="4"/>
              <c:layout>
                <c:manualLayout>
                  <c:x val="4.6112204724409446E-2"/>
                  <c:y val="5.631743948673081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8EB-42AA-A25B-1466DA2734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'Resultados Septiembre 2016'!$B$229:$F$229</c:f>
              <c:strCache>
                <c:ptCount val="5"/>
                <c:pt idx="0">
                  <c:v>Excelente</c:v>
                </c:pt>
                <c:pt idx="1">
                  <c:v>Muy Bueno </c:v>
                </c:pt>
                <c:pt idx="2">
                  <c:v>Bueno </c:v>
                </c:pt>
                <c:pt idx="3">
                  <c:v>Regular</c:v>
                </c:pt>
                <c:pt idx="4">
                  <c:v>Malo </c:v>
                </c:pt>
              </c:strCache>
            </c:strRef>
          </c:cat>
          <c:val>
            <c:numRef>
              <c:f>'Resultados Septiembre 2016'!$B$230:$F$230</c:f>
              <c:numCache>
                <c:formatCode>General</c:formatCode>
                <c:ptCount val="5"/>
                <c:pt idx="0">
                  <c:v>59</c:v>
                </c:pt>
                <c:pt idx="1">
                  <c:v>30</c:v>
                </c:pt>
                <c:pt idx="2">
                  <c:v>11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8EB-42AA-A25B-1466DA273482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C99-472F-9F2B-7E4685668A3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C99-472F-9F2B-7E4685668A3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C99-472F-9F2B-7E4685668A35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C99-472F-9F2B-7E4685668A35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3C99-472F-9F2B-7E4685668A35}"/>
              </c:ext>
            </c:extLst>
          </c:dPt>
          <c:dLbls>
            <c:dLbl>
              <c:idx val="4"/>
              <c:layout>
                <c:manualLayout>
                  <c:x val="4.4444444444444446E-2"/>
                  <c:y val="7.465405365995916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C99-472F-9F2B-7E4685668A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'Resultados Septiembre 2016'!$B$246:$F$246</c:f>
              <c:strCache>
                <c:ptCount val="5"/>
                <c:pt idx="0">
                  <c:v>Excelente</c:v>
                </c:pt>
                <c:pt idx="1">
                  <c:v>Muy Bueno </c:v>
                </c:pt>
                <c:pt idx="2">
                  <c:v>Bueno </c:v>
                </c:pt>
                <c:pt idx="3">
                  <c:v>Regular</c:v>
                </c:pt>
                <c:pt idx="4">
                  <c:v>Malo </c:v>
                </c:pt>
              </c:strCache>
            </c:strRef>
          </c:cat>
          <c:val>
            <c:numRef>
              <c:f>'Resultados Septiembre 2016'!$B$247:$F$247</c:f>
              <c:numCache>
                <c:formatCode>General</c:formatCode>
                <c:ptCount val="5"/>
                <c:pt idx="0">
                  <c:v>66</c:v>
                </c:pt>
                <c:pt idx="1">
                  <c:v>25</c:v>
                </c:pt>
                <c:pt idx="2">
                  <c:v>8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C99-472F-9F2B-7E4685668A35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D4D-4223-8FD1-4DB0CC35C860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D4D-4223-8FD1-4DB0CC35C860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D4D-4223-8FD1-4DB0CC35C860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D4D-4223-8FD1-4DB0CC35C860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0D4D-4223-8FD1-4DB0CC35C860}"/>
              </c:ext>
            </c:extLst>
          </c:dPt>
          <c:dLbls>
            <c:dLbl>
              <c:idx val="4"/>
              <c:layout>
                <c:manualLayout>
                  <c:x val="1.5401137357830271E-2"/>
                  <c:y val="8.973899095946337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D4D-4223-8FD1-4DB0CC35C8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'Resultados Septiembre 2016'!$B$271:$F$271</c:f>
              <c:strCache>
                <c:ptCount val="5"/>
                <c:pt idx="0">
                  <c:v>Excelente</c:v>
                </c:pt>
                <c:pt idx="1">
                  <c:v>Muy Bueno </c:v>
                </c:pt>
                <c:pt idx="2">
                  <c:v>Bueno </c:v>
                </c:pt>
                <c:pt idx="3">
                  <c:v>Regular</c:v>
                </c:pt>
                <c:pt idx="4">
                  <c:v>Malo </c:v>
                </c:pt>
              </c:strCache>
            </c:strRef>
          </c:cat>
          <c:val>
            <c:numRef>
              <c:f>'Resultados Septiembre 2016'!$B$272:$F$272</c:f>
              <c:numCache>
                <c:formatCode>General</c:formatCode>
                <c:ptCount val="5"/>
                <c:pt idx="0">
                  <c:v>69</c:v>
                </c:pt>
                <c:pt idx="1">
                  <c:v>22</c:v>
                </c:pt>
                <c:pt idx="2">
                  <c:v>8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D4D-4223-8FD1-4DB0CC35C860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7F7-4E06-8669-5ECA5AE870E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7F7-4E06-8669-5ECA5AE870E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'Resultados Diciembre 2015 '!$B$251:$B$252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'Resultados Diciembre 2015 '!$C$251:$C$252</c:f>
              <c:numCache>
                <c:formatCode>General</c:formatCode>
                <c:ptCount val="2"/>
                <c:pt idx="0">
                  <c:v>32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7F7-4E06-8669-5ECA5AE870EF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6C8-4E67-9644-466042214224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6C8-4E67-9644-46604221422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'Resultados Septiembre 2016'!$B$307:$B$308</c:f>
              <c:strCache>
                <c:ptCount val="2"/>
                <c:pt idx="0">
                  <c:v>SI</c:v>
                </c:pt>
                <c:pt idx="1">
                  <c:v>NO </c:v>
                </c:pt>
              </c:strCache>
            </c:strRef>
          </c:cat>
          <c:val>
            <c:numRef>
              <c:f>'Resultados Septiembre 2016'!$C$307:$C$308</c:f>
              <c:numCache>
                <c:formatCode>General</c:formatCode>
                <c:ptCount val="2"/>
                <c:pt idx="0">
                  <c:v>13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6C8-4E67-9644-466042214224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09F-49A8-A5E3-F35F02937C0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09F-49A8-A5E3-F35F02937C0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09F-49A8-A5E3-F35F02937C0E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09F-49A8-A5E3-F35F02937C0E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409F-49A8-A5E3-F35F02937C0E}"/>
              </c:ext>
            </c:extLst>
          </c:dPt>
          <c:dLbls>
            <c:dLbl>
              <c:idx val="3"/>
              <c:layout>
                <c:manualLayout>
                  <c:x val="1.4227006934867559E-2"/>
                  <c:y val="0.1387150507591098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09F-49A8-A5E3-F35F02937C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'Resultados Septiembre 2016'!$B$21:$F$21</c:f>
              <c:strCache>
                <c:ptCount val="5"/>
                <c:pt idx="0">
                  <c:v>Excelente</c:v>
                </c:pt>
                <c:pt idx="1">
                  <c:v>Muy Bueno </c:v>
                </c:pt>
                <c:pt idx="2">
                  <c:v>Bueno </c:v>
                </c:pt>
                <c:pt idx="3">
                  <c:v>Regular</c:v>
                </c:pt>
                <c:pt idx="4">
                  <c:v>Malo </c:v>
                </c:pt>
              </c:strCache>
            </c:strRef>
          </c:cat>
          <c:val>
            <c:numRef>
              <c:f>'Resultados Septiembre 2016'!$B$22:$F$22</c:f>
              <c:numCache>
                <c:formatCode>General</c:formatCode>
                <c:ptCount val="5"/>
                <c:pt idx="0">
                  <c:v>50</c:v>
                </c:pt>
                <c:pt idx="1">
                  <c:v>34</c:v>
                </c:pt>
                <c:pt idx="2">
                  <c:v>16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09F-49A8-A5E3-F35F02937C0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EA9-403E-9E2E-299725B8FEE1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EA9-403E-9E2E-299725B8FEE1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EA9-403E-9E2E-299725B8FEE1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2EA9-403E-9E2E-299725B8FEE1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2EA9-403E-9E2E-299725B8FEE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'Resultados Septiembre 2016'!$B$37:$F$37</c:f>
              <c:strCache>
                <c:ptCount val="5"/>
                <c:pt idx="0">
                  <c:v>Excelente</c:v>
                </c:pt>
                <c:pt idx="1">
                  <c:v>Muy Bueno </c:v>
                </c:pt>
                <c:pt idx="2">
                  <c:v>Bueno </c:v>
                </c:pt>
                <c:pt idx="3">
                  <c:v>Regular</c:v>
                </c:pt>
                <c:pt idx="4">
                  <c:v>Malo </c:v>
                </c:pt>
              </c:strCache>
            </c:strRef>
          </c:cat>
          <c:val>
            <c:numRef>
              <c:f>'Resultados Septiembre 2016'!$B$38:$F$38</c:f>
              <c:numCache>
                <c:formatCode>General</c:formatCode>
                <c:ptCount val="5"/>
                <c:pt idx="0">
                  <c:v>41</c:v>
                </c:pt>
                <c:pt idx="1">
                  <c:v>38</c:v>
                </c:pt>
                <c:pt idx="2">
                  <c:v>16</c:v>
                </c:pt>
                <c:pt idx="3">
                  <c:v>5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EA9-403E-9E2E-299725B8FEE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1D9-43DC-95F0-757AEE97FA9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1D9-43DC-95F0-757AEE97FA9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1D9-43DC-95F0-757AEE97FA9D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1D9-43DC-95F0-757AEE97FA9D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C1D9-43DC-95F0-757AEE97FA9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'Resultados Septiembre 2016'!$B$56:$F$56</c:f>
              <c:strCache>
                <c:ptCount val="5"/>
                <c:pt idx="0">
                  <c:v>Excelente</c:v>
                </c:pt>
                <c:pt idx="1">
                  <c:v>Muy Bueno </c:v>
                </c:pt>
                <c:pt idx="2">
                  <c:v>Bueno </c:v>
                </c:pt>
                <c:pt idx="3">
                  <c:v>Regular</c:v>
                </c:pt>
                <c:pt idx="4">
                  <c:v>Malo </c:v>
                </c:pt>
              </c:strCache>
            </c:strRef>
          </c:cat>
          <c:val>
            <c:numRef>
              <c:f>'Resultados Septiembre 2016'!$B$57:$F$57</c:f>
              <c:numCache>
                <c:formatCode>General</c:formatCode>
                <c:ptCount val="5"/>
                <c:pt idx="0">
                  <c:v>45</c:v>
                </c:pt>
                <c:pt idx="1">
                  <c:v>30</c:v>
                </c:pt>
                <c:pt idx="2">
                  <c:v>16</c:v>
                </c:pt>
                <c:pt idx="3">
                  <c:v>6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1D9-43DC-95F0-757AEE97FA9D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74C-4E51-995D-F02B298DA81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74C-4E51-995D-F02B298DA81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74C-4E51-995D-F02B298DA812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74C-4E51-995D-F02B298DA812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174C-4E51-995D-F02B298DA812}"/>
              </c:ext>
            </c:extLst>
          </c:dPt>
          <c:dLbls>
            <c:dLbl>
              <c:idx val="4"/>
              <c:layout>
                <c:manualLayout>
                  <c:x val="4.29317833163987E-2"/>
                  <c:y val="6.731007160820515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74C-4E51-995D-F02B298DA8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'Resultados Septiembre 2016'!$B$73:$F$73</c:f>
              <c:strCache>
                <c:ptCount val="5"/>
                <c:pt idx="0">
                  <c:v>Excelente</c:v>
                </c:pt>
                <c:pt idx="1">
                  <c:v>Muy Bueno </c:v>
                </c:pt>
                <c:pt idx="2">
                  <c:v>Bueno </c:v>
                </c:pt>
                <c:pt idx="3">
                  <c:v>Regular</c:v>
                </c:pt>
                <c:pt idx="4">
                  <c:v>Malo </c:v>
                </c:pt>
              </c:strCache>
            </c:strRef>
          </c:cat>
          <c:val>
            <c:numRef>
              <c:f>'Resultados Septiembre 2016'!$B$74:$F$74</c:f>
              <c:numCache>
                <c:formatCode>General</c:formatCode>
                <c:ptCount val="5"/>
                <c:pt idx="0">
                  <c:v>68</c:v>
                </c:pt>
                <c:pt idx="1">
                  <c:v>20</c:v>
                </c:pt>
                <c:pt idx="2">
                  <c:v>11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74C-4E51-995D-F02B298DA812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6B2-42C3-9DD1-3FA98874BECA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6B2-42C3-9DD1-3FA98874BECA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6B2-42C3-9DD1-3FA98874BECA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6B2-42C3-9DD1-3FA98874BECA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56B2-42C3-9DD1-3FA98874BECA}"/>
              </c:ext>
            </c:extLst>
          </c:dPt>
          <c:dLbls>
            <c:dLbl>
              <c:idx val="4"/>
              <c:layout>
                <c:manualLayout>
                  <c:x val="4.5868985126859142E-2"/>
                  <c:y val="0.1049146981627296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6B2-42C3-9DD1-3FA98874BE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'Resultados Septiembre 2016'!$B$91:$F$91</c:f>
              <c:strCache>
                <c:ptCount val="5"/>
                <c:pt idx="0">
                  <c:v>Excelente</c:v>
                </c:pt>
                <c:pt idx="1">
                  <c:v>Muy Bueno </c:v>
                </c:pt>
                <c:pt idx="2">
                  <c:v>Bueno </c:v>
                </c:pt>
                <c:pt idx="3">
                  <c:v>Regular</c:v>
                </c:pt>
                <c:pt idx="4">
                  <c:v>Malo </c:v>
                </c:pt>
              </c:strCache>
            </c:strRef>
          </c:cat>
          <c:val>
            <c:numRef>
              <c:f>'Resultados Septiembre 2016'!$B$92:$F$92</c:f>
              <c:numCache>
                <c:formatCode>General</c:formatCode>
                <c:ptCount val="5"/>
                <c:pt idx="0">
                  <c:v>69</c:v>
                </c:pt>
                <c:pt idx="1">
                  <c:v>24</c:v>
                </c:pt>
                <c:pt idx="2">
                  <c:v>5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6B2-42C3-9DD1-3FA98874BECA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A66-419A-9F58-2B4EC2693024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A66-419A-9F58-2B4EC2693024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A66-419A-9F58-2B4EC2693024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A66-419A-9F58-2B4EC2693024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6A66-419A-9F58-2B4EC2693024}"/>
              </c:ext>
            </c:extLst>
          </c:dPt>
          <c:dLbls>
            <c:dLbl>
              <c:idx val="4"/>
              <c:layout>
                <c:manualLayout>
                  <c:x val="3.0555555555555659E-2"/>
                  <c:y val="5.150590551181102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A66-419A-9F58-2B4EC26930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'Resultados Septiembre 2016'!$B$110:$F$110</c:f>
              <c:strCache>
                <c:ptCount val="5"/>
                <c:pt idx="0">
                  <c:v>Excelente</c:v>
                </c:pt>
                <c:pt idx="1">
                  <c:v>Muy Bueno </c:v>
                </c:pt>
                <c:pt idx="2">
                  <c:v>Bueno </c:v>
                </c:pt>
                <c:pt idx="3">
                  <c:v>Regular</c:v>
                </c:pt>
                <c:pt idx="4">
                  <c:v>Malo </c:v>
                </c:pt>
              </c:strCache>
            </c:strRef>
          </c:cat>
          <c:val>
            <c:numRef>
              <c:f>'Resultados Septiembre 2016'!$B$111:$F$111</c:f>
              <c:numCache>
                <c:formatCode>General</c:formatCode>
                <c:ptCount val="5"/>
                <c:pt idx="0">
                  <c:v>68</c:v>
                </c:pt>
                <c:pt idx="1">
                  <c:v>20</c:v>
                </c:pt>
                <c:pt idx="2">
                  <c:v>9</c:v>
                </c:pt>
                <c:pt idx="3">
                  <c:v>4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A66-419A-9F58-2B4EC2693024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89D-475E-BC23-778ABA65C224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89D-475E-BC23-778ABA65C224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89D-475E-BC23-778ABA65C224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B89D-475E-BC23-778ABA65C224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B89D-475E-BC23-778ABA65C224}"/>
              </c:ext>
            </c:extLst>
          </c:dPt>
          <c:dLbls>
            <c:dLbl>
              <c:idx val="4"/>
              <c:layout>
                <c:manualLayout>
                  <c:x val="3.6111111111111108E-2"/>
                  <c:y val="5.613553514144065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89D-475E-BC23-778ABA65C2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'Resultados Septiembre 2016'!$B$127:$F$127</c:f>
              <c:strCache>
                <c:ptCount val="5"/>
                <c:pt idx="0">
                  <c:v>Excelente</c:v>
                </c:pt>
                <c:pt idx="1">
                  <c:v>Muy Bueno </c:v>
                </c:pt>
                <c:pt idx="2">
                  <c:v>Bueno </c:v>
                </c:pt>
                <c:pt idx="3">
                  <c:v>Regular</c:v>
                </c:pt>
                <c:pt idx="4">
                  <c:v>Malo </c:v>
                </c:pt>
              </c:strCache>
            </c:strRef>
          </c:cat>
          <c:val>
            <c:numRef>
              <c:f>'Resultados Septiembre 2016'!$B$128:$F$128</c:f>
              <c:numCache>
                <c:formatCode>General</c:formatCode>
                <c:ptCount val="5"/>
                <c:pt idx="0">
                  <c:v>72</c:v>
                </c:pt>
                <c:pt idx="1">
                  <c:v>16</c:v>
                </c:pt>
                <c:pt idx="2">
                  <c:v>10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89D-475E-BC23-778ABA65C224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083-4F08-8C85-E84352A2847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083-4F08-8C85-E84352A2847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083-4F08-8C85-E84352A28472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083-4F08-8C85-E84352A28472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4083-4F08-8C85-E84352A28472}"/>
              </c:ext>
            </c:extLst>
          </c:dPt>
          <c:dLbls>
            <c:dLbl>
              <c:idx val="4"/>
              <c:layout>
                <c:manualLayout>
                  <c:x val="3.9453630796150482E-2"/>
                  <c:y val="7.538167104111986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083-4F08-8C85-E84352A284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'Resultados Septiembre 2016'!$B$141:$F$141</c:f>
              <c:strCache>
                <c:ptCount val="5"/>
                <c:pt idx="0">
                  <c:v>Excelente</c:v>
                </c:pt>
                <c:pt idx="1">
                  <c:v>Muy Bueno </c:v>
                </c:pt>
                <c:pt idx="2">
                  <c:v>Bueno </c:v>
                </c:pt>
                <c:pt idx="3">
                  <c:v>Regular</c:v>
                </c:pt>
                <c:pt idx="4">
                  <c:v>Malo </c:v>
                </c:pt>
              </c:strCache>
            </c:strRef>
          </c:cat>
          <c:val>
            <c:numRef>
              <c:f>'Resultados Septiembre 2016'!$B$142:$F$142</c:f>
              <c:numCache>
                <c:formatCode>General</c:formatCode>
                <c:ptCount val="5"/>
                <c:pt idx="0">
                  <c:v>64</c:v>
                </c:pt>
                <c:pt idx="1">
                  <c:v>23</c:v>
                </c:pt>
                <c:pt idx="2">
                  <c:v>11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083-4F08-8C85-E84352A28472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115616" y="1124744"/>
            <a:ext cx="802838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1124744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C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7704" y="386104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309016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16C57E-0B9E-4EF7-8C24-B27F5FA76B3B}" type="datetimeFigureOut">
              <a:rPr lang="es-EC" smtClean="0"/>
              <a:t>11/5/2017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5F8689-D9AB-43B7-98A8-6DCD80CE1CE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9743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16C57E-0B9E-4EF7-8C24-B27F5FA76B3B}" type="datetimeFigureOut">
              <a:rPr lang="es-EC" smtClean="0"/>
              <a:t>11/5/2017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5F8689-D9AB-43B7-98A8-6DCD80CE1CE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90276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C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16C57E-0B9E-4EF7-8C24-B27F5FA76B3B}" type="datetimeFigureOut">
              <a:rPr lang="es-EC" smtClean="0"/>
              <a:t>11/5/2017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5F8689-D9AB-43B7-98A8-6DCD80CE1CE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74800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16C57E-0B9E-4EF7-8C24-B27F5FA76B3B}" type="datetimeFigureOut">
              <a:rPr lang="es-EC" smtClean="0"/>
              <a:t>11/5/2017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5F8689-D9AB-43B7-98A8-6DCD80CE1CE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56157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16C57E-0B9E-4EF7-8C24-B27F5FA76B3B}" type="datetimeFigureOut">
              <a:rPr lang="es-EC" smtClean="0"/>
              <a:t>11/5/2017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5F8689-D9AB-43B7-98A8-6DCD80CE1CE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26761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16C57E-0B9E-4EF7-8C24-B27F5FA76B3B}" type="datetimeFigureOut">
              <a:rPr lang="es-EC" smtClean="0"/>
              <a:t>11/5/2017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5F8689-D9AB-43B7-98A8-6DCD80CE1CE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4970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16C57E-0B9E-4EF7-8C24-B27F5FA76B3B}" type="datetimeFigureOut">
              <a:rPr lang="es-EC" smtClean="0"/>
              <a:t>11/5/2017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5F8689-D9AB-43B7-98A8-6DCD80CE1CE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29558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16C57E-0B9E-4EF7-8C24-B27F5FA76B3B}" type="datetimeFigureOut">
              <a:rPr lang="es-EC" smtClean="0"/>
              <a:t>11/5/2017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5F8689-D9AB-43B7-98A8-6DCD80CE1CE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08006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16C57E-0B9E-4EF7-8C24-B27F5FA76B3B}" type="datetimeFigureOut">
              <a:rPr lang="es-EC" smtClean="0"/>
              <a:t>11/5/2017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5F8689-D9AB-43B7-98A8-6DCD80CE1CE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27249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s-EC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16C57E-0B9E-4EF7-8C24-B27F5FA76B3B}" type="datetimeFigureOut">
              <a:rPr lang="es-EC" smtClean="0"/>
              <a:t>11/5/2017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5F8689-D9AB-43B7-98A8-6DCD80CE1CE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36742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5616" y="0"/>
            <a:ext cx="80283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C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608" y="1124744"/>
            <a:ext cx="8100392" cy="5733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EC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87624" y="1196752"/>
            <a:ext cx="79208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6913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39781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187624" y="1340768"/>
            <a:ext cx="8028384" cy="1143000"/>
          </a:xfrm>
        </p:spPr>
        <p:txBody>
          <a:bodyPr>
            <a:noAutofit/>
          </a:bodyPr>
          <a:lstStyle/>
          <a:p>
            <a:pPr algn="l"/>
            <a:r>
              <a:rPr lang="es-EC" sz="2800" dirty="0"/>
              <a:t>La disposición del profesor guía para aportar con críticas constructivas para el desarrollo del trabajo de titulación 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435688137"/>
              </p:ext>
            </p:extLst>
          </p:nvPr>
        </p:nvGraphicFramePr>
        <p:xfrm>
          <a:off x="2672408" y="2852936"/>
          <a:ext cx="5058816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997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115616" y="1124744"/>
            <a:ext cx="8028384" cy="1143000"/>
          </a:xfrm>
        </p:spPr>
        <p:txBody>
          <a:bodyPr>
            <a:noAutofit/>
          </a:bodyPr>
          <a:lstStyle/>
          <a:p>
            <a:pPr algn="l"/>
            <a:r>
              <a:rPr lang="es-EC" sz="2800" dirty="0"/>
              <a:t>La claridad del informe del profesor guía y el detalle de sus justificaciones para la calificación 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48115023"/>
              </p:ext>
            </p:extLst>
          </p:nvPr>
        </p:nvGraphicFramePr>
        <p:xfrm>
          <a:off x="2501516" y="2708920"/>
          <a:ext cx="5256584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84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127448" y="1268760"/>
            <a:ext cx="8028384" cy="1143000"/>
          </a:xfrm>
        </p:spPr>
        <p:txBody>
          <a:bodyPr>
            <a:noAutofit/>
          </a:bodyPr>
          <a:lstStyle/>
          <a:p>
            <a:pPr algn="l"/>
            <a:r>
              <a:rPr lang="es-EC" sz="2800" dirty="0"/>
              <a:t>La disponibilidad de tiempo de los correctores para reunirse con usted a explicarle las mejoras solicitadas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468023015"/>
              </p:ext>
            </p:extLst>
          </p:nvPr>
        </p:nvGraphicFramePr>
        <p:xfrm>
          <a:off x="2477344" y="2780928"/>
          <a:ext cx="5328592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463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115616" y="1268760"/>
            <a:ext cx="8028384" cy="1143000"/>
          </a:xfrm>
        </p:spPr>
        <p:txBody>
          <a:bodyPr>
            <a:noAutofit/>
          </a:bodyPr>
          <a:lstStyle/>
          <a:p>
            <a:pPr algn="l"/>
            <a:r>
              <a:rPr lang="es-EC" sz="2800" dirty="0"/>
              <a:t>La disposición de los  profesores correctores para aportar con críticas constructivas para la mejora del trabajo de titulación 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676813972"/>
              </p:ext>
            </p:extLst>
          </p:nvPr>
        </p:nvGraphicFramePr>
        <p:xfrm>
          <a:off x="2609528" y="2924944"/>
          <a:ext cx="504056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978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115616" y="1268760"/>
            <a:ext cx="8028384" cy="1143000"/>
          </a:xfrm>
        </p:spPr>
        <p:txBody>
          <a:bodyPr>
            <a:noAutofit/>
          </a:bodyPr>
          <a:lstStyle/>
          <a:p>
            <a:pPr algn="l"/>
            <a:r>
              <a:rPr lang="es-EC" sz="2800" dirty="0"/>
              <a:t>La claridad del informe preliminar de los profesores correctores y el detalle de sus justificaciones para la calificación 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556179122"/>
              </p:ext>
            </p:extLst>
          </p:nvPr>
        </p:nvGraphicFramePr>
        <p:xfrm>
          <a:off x="2609528" y="2924944"/>
          <a:ext cx="504056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689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115616" y="980728"/>
            <a:ext cx="8028384" cy="1143000"/>
          </a:xfrm>
        </p:spPr>
        <p:txBody>
          <a:bodyPr>
            <a:noAutofit/>
          </a:bodyPr>
          <a:lstStyle/>
          <a:p>
            <a:pPr algn="l"/>
            <a:r>
              <a:rPr lang="es-EC" sz="2800" dirty="0"/>
              <a:t>Califique en general el proceso de titulación 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907001137"/>
              </p:ext>
            </p:extLst>
          </p:nvPr>
        </p:nvGraphicFramePr>
        <p:xfrm>
          <a:off x="2402632" y="2492896"/>
          <a:ext cx="5454352" cy="353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162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115616" y="1052736"/>
            <a:ext cx="8028384" cy="1143000"/>
          </a:xfrm>
        </p:spPr>
        <p:txBody>
          <a:bodyPr>
            <a:noAutofit/>
          </a:bodyPr>
          <a:lstStyle/>
          <a:p>
            <a:pPr algn="l"/>
            <a:r>
              <a:rPr lang="es-EC" sz="2800" dirty="0"/>
              <a:t>Califique la funcionalidad de las aulas virtuales para el registro de las tutorías de titulación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581261146"/>
              </p:ext>
            </p:extLst>
          </p:nvPr>
        </p:nvGraphicFramePr>
        <p:xfrm>
          <a:off x="2249488" y="2564904"/>
          <a:ext cx="5760640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8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115616" y="1700808"/>
            <a:ext cx="8028384" cy="1143000"/>
          </a:xfrm>
        </p:spPr>
        <p:txBody>
          <a:bodyPr>
            <a:noAutofit/>
          </a:bodyPr>
          <a:lstStyle/>
          <a:p>
            <a:pPr algn="l"/>
            <a:r>
              <a:rPr lang="es-EC" sz="2800" dirty="0"/>
              <a:t>Califique la funcionalidad de las aulas virtuales para la entrega de los trabajos de titulación, la recepción del informe del docente guía y la recepción del informe preliminar del docente corrector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019250466"/>
              </p:ext>
            </p:extLst>
          </p:nvPr>
        </p:nvGraphicFramePr>
        <p:xfrm>
          <a:off x="2573524" y="3501008"/>
          <a:ext cx="5112568" cy="3031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908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149330" y="1124744"/>
            <a:ext cx="8028384" cy="1143000"/>
          </a:xfrm>
        </p:spPr>
        <p:txBody>
          <a:bodyPr>
            <a:noAutofit/>
          </a:bodyPr>
          <a:lstStyle/>
          <a:p>
            <a:pPr algn="l"/>
            <a:r>
              <a:rPr lang="es-EC" sz="2800" dirty="0"/>
              <a:t>El cumplimiento del cronograma del proceso de titulación por parte de la universidad 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862200808"/>
              </p:ext>
            </p:extLst>
          </p:nvPr>
        </p:nvGraphicFramePr>
        <p:xfrm>
          <a:off x="2427218" y="2564904"/>
          <a:ext cx="547260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405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115616" y="1268760"/>
            <a:ext cx="8028384" cy="1143000"/>
          </a:xfrm>
        </p:spPr>
        <p:txBody>
          <a:bodyPr>
            <a:noAutofit/>
          </a:bodyPr>
          <a:lstStyle/>
          <a:p>
            <a:pPr algn="l"/>
            <a:r>
              <a:rPr lang="es-EC" sz="2800" dirty="0"/>
              <a:t>¿Las tutorías brindadas por su profesor guía fueron individuales para cada trabajo de titulación? 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539354347"/>
              </p:ext>
            </p:extLst>
          </p:nvPr>
        </p:nvGraphicFramePr>
        <p:xfrm>
          <a:off x="2537520" y="2780928"/>
          <a:ext cx="5184576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343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21904" y="177281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C" b="1" dirty="0"/>
              <a:t>Resultados </a:t>
            </a:r>
            <a:br>
              <a:rPr lang="es-EC" b="1" dirty="0"/>
            </a:br>
            <a:r>
              <a:rPr lang="es-EC" b="1" dirty="0" smtClean="0"/>
              <a:t>Evaluación Proceso </a:t>
            </a:r>
            <a:r>
              <a:rPr lang="es-EC" b="1" dirty="0"/>
              <a:t>de Titulación </a:t>
            </a:r>
            <a:br>
              <a:rPr lang="es-EC" b="1" dirty="0"/>
            </a:br>
            <a:r>
              <a:rPr lang="es-EC" b="1" dirty="0"/>
              <a:t>Modalidad Nueva Promoción Septiembre 2016</a:t>
            </a:r>
            <a:br>
              <a:rPr lang="es-EC" b="1" dirty="0"/>
            </a:br>
            <a:r>
              <a:rPr lang="es-EC" b="1" dirty="0"/>
              <a:t/>
            </a:r>
            <a:br>
              <a:rPr lang="es-EC" b="1" dirty="0"/>
            </a:br>
            <a:endParaRPr lang="es-EC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C" sz="5400" b="1" dirty="0"/>
              <a:t>FACEA</a:t>
            </a:r>
            <a:endParaRPr lang="es-EC" sz="5400" dirty="0"/>
          </a:p>
        </p:txBody>
      </p:sp>
    </p:spTree>
    <p:extLst>
      <p:ext uri="{BB962C8B-B14F-4D97-AF65-F5344CB8AC3E}">
        <p14:creationId xmlns:p14="http://schemas.microsoft.com/office/powerpoint/2010/main" val="337726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115616" y="1988840"/>
            <a:ext cx="8028384" cy="1143000"/>
          </a:xfrm>
        </p:spPr>
        <p:txBody>
          <a:bodyPr>
            <a:noAutofit/>
          </a:bodyPr>
          <a:lstStyle/>
          <a:p>
            <a:pPr algn="l"/>
            <a:r>
              <a:rPr lang="es-EC" sz="2800" dirty="0"/>
              <a:t>(Esta pregunta solo aplica para alumnos que se cambiaron de la modalidad antigua a la nueva modalidad de titulación) ¿Cree usted que este proceso fue una mejora respecto a la anterior modalidad de titulación?</a:t>
            </a:r>
            <a:br>
              <a:rPr lang="es-EC" sz="2800" dirty="0"/>
            </a:br>
            <a:endParaRPr lang="es-EC" sz="28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329894366"/>
              </p:ext>
            </p:extLst>
          </p:nvPr>
        </p:nvGraphicFramePr>
        <p:xfrm>
          <a:off x="2753544" y="3573016"/>
          <a:ext cx="4752528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439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484784"/>
            <a:ext cx="8028384" cy="1143000"/>
          </a:xfrm>
        </p:spPr>
        <p:txBody>
          <a:bodyPr>
            <a:noAutofit/>
          </a:bodyPr>
          <a:lstStyle/>
          <a:p>
            <a:pPr algn="l"/>
            <a:r>
              <a:rPr lang="es-EC" sz="2800" dirty="0"/>
              <a:t>La información proporcionada por la facultad durante la etapa anterior al proceso, para la selección de una de las dos modalidades de titulación disponibles</a:t>
            </a: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511174276"/>
              </p:ext>
            </p:extLst>
          </p:nvPr>
        </p:nvGraphicFramePr>
        <p:xfrm>
          <a:off x="2483768" y="3140968"/>
          <a:ext cx="4876800" cy="2966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955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143503" y="1268760"/>
            <a:ext cx="8028384" cy="1143000"/>
          </a:xfrm>
        </p:spPr>
        <p:txBody>
          <a:bodyPr>
            <a:noAutofit/>
          </a:bodyPr>
          <a:lstStyle/>
          <a:p>
            <a:pPr algn="l"/>
            <a:r>
              <a:rPr lang="es-EC" sz="2800" dirty="0"/>
              <a:t>La atención brindada por Secretaría Académica en la recepción de los formularios de decisión para una de las dos alternativas de titulación </a:t>
            </a: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770158589"/>
              </p:ext>
            </p:extLst>
          </p:nvPr>
        </p:nvGraphicFramePr>
        <p:xfrm>
          <a:off x="2628807" y="2780928"/>
          <a:ext cx="4823513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697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115616" y="1124744"/>
            <a:ext cx="8028384" cy="1143000"/>
          </a:xfrm>
        </p:spPr>
        <p:txBody>
          <a:bodyPr>
            <a:noAutofit/>
          </a:bodyPr>
          <a:lstStyle/>
          <a:p>
            <a:pPr algn="l"/>
            <a:r>
              <a:rPr lang="es-EC" sz="2800" dirty="0"/>
              <a:t>La información proporcionada por la facultad durante la elaboración del trabajo de titulación </a:t>
            </a: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1406391661"/>
              </p:ext>
            </p:extLst>
          </p:nvPr>
        </p:nvGraphicFramePr>
        <p:xfrm>
          <a:off x="2483768" y="2852936"/>
          <a:ext cx="5076056" cy="3103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823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135654" y="1124744"/>
            <a:ext cx="8028384" cy="1143000"/>
          </a:xfrm>
        </p:spPr>
        <p:txBody>
          <a:bodyPr>
            <a:noAutofit/>
          </a:bodyPr>
          <a:lstStyle/>
          <a:p>
            <a:pPr algn="l"/>
            <a:r>
              <a:rPr lang="es-EC" sz="2800" dirty="0"/>
              <a:t>La pertinencia de la información proporcionada a través del blog de la facultad</a:t>
            </a: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3742534681"/>
              </p:ext>
            </p:extLst>
          </p:nvPr>
        </p:nvGraphicFramePr>
        <p:xfrm>
          <a:off x="2683826" y="2636912"/>
          <a:ext cx="4932040" cy="3247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392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115616" y="1124744"/>
            <a:ext cx="8028384" cy="1143000"/>
          </a:xfrm>
        </p:spPr>
        <p:txBody>
          <a:bodyPr>
            <a:noAutofit/>
          </a:bodyPr>
          <a:lstStyle/>
          <a:p>
            <a:pPr algn="l"/>
            <a:r>
              <a:rPr lang="es-EC" sz="2800" dirty="0"/>
              <a:t>La disponibilidad de tiempo del profesor guía para desarrollar las sesiones de tutoría</a:t>
            </a: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2199234906"/>
              </p:ext>
            </p:extLst>
          </p:nvPr>
        </p:nvGraphicFramePr>
        <p:xfrm>
          <a:off x="2339752" y="2708920"/>
          <a:ext cx="5220072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802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146773" y="1052736"/>
            <a:ext cx="8028384" cy="1143000"/>
          </a:xfrm>
        </p:spPr>
        <p:txBody>
          <a:bodyPr>
            <a:noAutofit/>
          </a:bodyPr>
          <a:lstStyle/>
          <a:p>
            <a:pPr algn="l"/>
            <a:r>
              <a:rPr lang="es-EC" sz="2800" dirty="0"/>
              <a:t>La puntualidad de su profesor guía al asistir a las sesiones de tutoría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4114451479"/>
              </p:ext>
            </p:extLst>
          </p:nvPr>
        </p:nvGraphicFramePr>
        <p:xfrm>
          <a:off x="2505797" y="2708920"/>
          <a:ext cx="5310336" cy="3243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20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121977" y="1052736"/>
            <a:ext cx="8028384" cy="1143000"/>
          </a:xfrm>
        </p:spPr>
        <p:txBody>
          <a:bodyPr>
            <a:noAutofit/>
          </a:bodyPr>
          <a:lstStyle/>
          <a:p>
            <a:pPr algn="l"/>
            <a:r>
              <a:rPr lang="es-EC" sz="2800" dirty="0"/>
              <a:t>La calidad de las sesiones de tutoría con su profesor guía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432079033"/>
              </p:ext>
            </p:extLst>
          </p:nvPr>
        </p:nvGraphicFramePr>
        <p:xfrm>
          <a:off x="2372989" y="2420888"/>
          <a:ext cx="5526360" cy="353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469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87</TotalTime>
  <Words>318</Words>
  <Application>Microsoft Office PowerPoint</Application>
  <PresentationFormat>Presentación en pantalla (4:3)</PresentationFormat>
  <Paragraphs>20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2" baseType="lpstr">
      <vt:lpstr>Arial</vt:lpstr>
      <vt:lpstr>Default Theme</vt:lpstr>
      <vt:lpstr>Presentación de PowerPoint</vt:lpstr>
      <vt:lpstr>Resultados  Evaluación Proceso de Titulación  Modalidad Nueva Promoción Septiembre 2016  </vt:lpstr>
      <vt:lpstr>La información proporcionada por la facultad durante la etapa anterior al proceso, para la selección de una de las dos modalidades de titulación disponibles</vt:lpstr>
      <vt:lpstr>La atención brindada por Secretaría Académica en la recepción de los formularios de decisión para una de las dos alternativas de titulación </vt:lpstr>
      <vt:lpstr>La información proporcionada por la facultad durante la elaboración del trabajo de titulación </vt:lpstr>
      <vt:lpstr>La pertinencia de la información proporcionada a través del blog de la facultad</vt:lpstr>
      <vt:lpstr>La disponibilidad de tiempo del profesor guía para desarrollar las sesiones de tutoría</vt:lpstr>
      <vt:lpstr>La puntualidad de su profesor guía al asistir a las sesiones de tutoría</vt:lpstr>
      <vt:lpstr>La calidad de las sesiones de tutoría con su profesor guía</vt:lpstr>
      <vt:lpstr>La disposición del profesor guía para aportar con críticas constructivas para el desarrollo del trabajo de titulación </vt:lpstr>
      <vt:lpstr>La claridad del informe del profesor guía y el detalle de sus justificaciones para la calificación </vt:lpstr>
      <vt:lpstr>La disponibilidad de tiempo de los correctores para reunirse con usted a explicarle las mejoras solicitadas</vt:lpstr>
      <vt:lpstr>La disposición de los  profesores correctores para aportar con críticas constructivas para la mejora del trabajo de titulación </vt:lpstr>
      <vt:lpstr>La claridad del informe preliminar de los profesores correctores y el detalle de sus justificaciones para la calificación </vt:lpstr>
      <vt:lpstr>Califique en general el proceso de titulación </vt:lpstr>
      <vt:lpstr>Califique la funcionalidad de las aulas virtuales para el registro de las tutorías de titulación</vt:lpstr>
      <vt:lpstr>Califique la funcionalidad de las aulas virtuales para la entrega de los trabajos de titulación, la recepción del informe del docente guía y la recepción del informe preliminar del docente corrector</vt:lpstr>
      <vt:lpstr>El cumplimiento del cronograma del proceso de titulación por parte de la universidad </vt:lpstr>
      <vt:lpstr>¿Las tutorías brindadas por su profesor guía fueron individuales para cada trabajo de titulación? </vt:lpstr>
      <vt:lpstr>(Esta pregunta solo aplica para alumnos que se cambiaron de la modalidad antigua a la nueva modalidad de titulación) ¿Cree usted que este proceso fue una mejora respecto a la anterior modalidad de titulación?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Vicente Albornoz</dc:creator>
  <cp:lastModifiedBy>Micaela Isch</cp:lastModifiedBy>
  <cp:revision>14</cp:revision>
  <dcterms:created xsi:type="dcterms:W3CDTF">2016-10-11T14:07:01Z</dcterms:created>
  <dcterms:modified xsi:type="dcterms:W3CDTF">2017-05-11T14:45:19Z</dcterms:modified>
</cp:coreProperties>
</file>