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57" r:id="rId12"/>
    <p:sldId id="258" r:id="rId13"/>
    <p:sldId id="259" r:id="rId14"/>
    <p:sldId id="260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81" r:id="rId27"/>
    <p:sldId id="279" r:id="rId28"/>
    <p:sldId id="282" r:id="rId29"/>
    <p:sldId id="283" r:id="rId30"/>
    <p:sldId id="288" r:id="rId31"/>
    <p:sldId id="286" r:id="rId32"/>
    <p:sldId id="287" r:id="rId3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B91"/>
    <a:srgbClr val="D43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15/3/2019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544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15/3/2019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066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15/3/2019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5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15/3/2019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755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15/3/2019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083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15/3/2019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3125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15/3/2019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862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15/3/2019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708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15/3/2019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9114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15/3/2019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171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15/3/2019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577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C33B-8D78-440F-90CE-96497AFE1114}" type="datetimeFigureOut">
              <a:rPr lang="es-EC" smtClean="0"/>
              <a:t>15/3/2019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3824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comercio.com/opinion/gasto-causa-recesion.html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ct-syndicate.org/commentary/whats-holding-back-the-global-economy-by-joseph-e--stiglitz-and-hamid-rashid-2016-02/spanish#w9S5rC5k4DFsykGH.99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e.fin.ec/index.php/component/k2/item/776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la.edu.ec/wp-content/uploads/2016/08/Guia-General-de-Titulacion.pdf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kylo6cswbzzj/estilo-de-citas-apa-3a-ed-en-espanol-6a-ed-en-ingles/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32576" y="2420888"/>
            <a:ext cx="7772400" cy="1470025"/>
          </a:xfrm>
        </p:spPr>
        <p:txBody>
          <a:bodyPr>
            <a:normAutofit/>
          </a:bodyPr>
          <a:lstStyle/>
          <a:p>
            <a:r>
              <a:rPr lang="es-EC" sz="4000" b="1" dirty="0" smtClean="0"/>
              <a:t>NORMAS APA PARA TRABAJOS DE TITULACIÓN</a:t>
            </a:r>
            <a:endParaRPr lang="es-EC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5596" y="4653136"/>
            <a:ext cx="6400800" cy="1752600"/>
          </a:xfrm>
        </p:spPr>
        <p:txBody>
          <a:bodyPr/>
          <a:lstStyle/>
          <a:p>
            <a:r>
              <a:rPr lang="es-EC" b="1" dirty="0" smtClean="0"/>
              <a:t>FEBRERO DE 2016</a:t>
            </a:r>
          </a:p>
          <a:p>
            <a:endParaRPr lang="es-EC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232248" cy="124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61199"/>
            <a:ext cx="2120220" cy="109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706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sz="7200" b="1" dirty="0" smtClean="0"/>
              <a:t>FIGURAS</a:t>
            </a:r>
            <a:endParaRPr lang="es-EC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112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TRATAMIENTO DE FIGURAS</a:t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820472" cy="54726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Todo lo que no es tabla o texto es “Figura”. No existen otras denominaciones como “Imagen”, “Ilustración”, “Foto”, etc. Son figuras las gráficas, los mapas, los planos, las imágenes, las ilustraciones, las fotos etc.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El número y nombre de la Figura van bajo la misma y no encima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El origen de la información va bajo el nombre y número de la Figura después de “Tomado de:” o “Adaptado de:”. No se usa “Fuente”.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Si la Figura es elaboración del autor, no se coloca nada. No se usa “Elaborado por: Autor (o nombre de autor)”.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endParaRPr lang="es-EC" sz="22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16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100" dirty="0"/>
              <a:t>TRATAMIENTO DE </a:t>
            </a:r>
            <a:r>
              <a:rPr lang="es-EC" sz="3100" dirty="0" smtClean="0"/>
              <a:t>FIGURAS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2400" dirty="0" smtClean="0"/>
              <a:t>Forma Correcta</a:t>
            </a:r>
            <a:endParaRPr lang="es-EC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38" y="1268760"/>
            <a:ext cx="8047756" cy="444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97838" y="5716212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Figura No 1: Precio del Barril de Petróleo Ecuatoriano  (US$ por Barril)</a:t>
            </a:r>
          </a:p>
          <a:p>
            <a:r>
              <a:rPr lang="es-EC" dirty="0" smtClean="0"/>
              <a:t>Enero 2014 – Diciembre 2015</a:t>
            </a:r>
          </a:p>
          <a:p>
            <a:r>
              <a:rPr lang="es-EC" dirty="0" smtClean="0"/>
              <a:t>Tomado de: Banco Central del Ecuador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86768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TRATAMIENTO DE FIGURAS</a:t>
            </a:r>
            <a:br>
              <a:rPr lang="es-EC" dirty="0"/>
            </a:br>
            <a:r>
              <a:rPr lang="es-EC" sz="3600" dirty="0"/>
              <a:t>Forma </a:t>
            </a:r>
            <a:r>
              <a:rPr lang="es-EC" sz="3600" dirty="0" smtClean="0"/>
              <a:t>Incorrecta</a:t>
            </a:r>
            <a:endParaRPr lang="es-EC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13910"/>
            <a:ext cx="7560840" cy="417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1383159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Figura No 1: Precio del Barril de Petróleo Ecuatoriano  (US$ por Barril)</a:t>
            </a:r>
          </a:p>
          <a:p>
            <a:r>
              <a:rPr lang="es-EC" dirty="0"/>
              <a:t>Enero 2014 – Diciembre 2015</a:t>
            </a:r>
          </a:p>
          <a:p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632538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Fuente: </a:t>
            </a:r>
            <a:r>
              <a:rPr lang="es-EC" dirty="0"/>
              <a:t>Banco Central del Ecuador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02262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TRATAMIENTO DE FIGURAS</a:t>
            </a:r>
            <a:br>
              <a:rPr lang="es-EC" dirty="0"/>
            </a:br>
            <a:r>
              <a:rPr lang="es-EC" sz="3600" dirty="0"/>
              <a:t>Forma </a:t>
            </a:r>
            <a:r>
              <a:rPr lang="es-EC" sz="3600" dirty="0" smtClean="0"/>
              <a:t>Incorrecta</a:t>
            </a:r>
            <a:endParaRPr lang="es-EC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13910"/>
            <a:ext cx="7560840" cy="417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1383159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Gráfico </a:t>
            </a:r>
            <a:r>
              <a:rPr lang="es-EC" dirty="0"/>
              <a:t>No 1: Precio del Barril de Petróleo Ecuatoriano  (US$ por Barril)</a:t>
            </a:r>
          </a:p>
          <a:p>
            <a:r>
              <a:rPr lang="es-EC" dirty="0"/>
              <a:t>Enero 2014 – Diciembre 2015</a:t>
            </a:r>
          </a:p>
          <a:p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632538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Fuente: </a:t>
            </a:r>
            <a:r>
              <a:rPr lang="es-EC" dirty="0"/>
              <a:t>Banco Central del Ecuador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25557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dirty="0" smtClean="0">
                <a:solidFill>
                  <a:srgbClr val="0B0B91"/>
                </a:solidFill>
              </a:rPr>
              <a:t>RECOMENDACIONES PARA USO DE FIGURAS</a:t>
            </a:r>
            <a:endParaRPr lang="es-EC" sz="3200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>
              <a:lnSpc>
                <a:spcPct val="100000"/>
              </a:lnSpc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Una buena figura</a:t>
            </a: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No d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u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plica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el 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x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o,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lo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ri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ce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71450" indent="-171450">
              <a:lnSpc>
                <a:spcPts val="550"/>
              </a:lnSpc>
              <a:spcBef>
                <a:spcPts val="28"/>
              </a:spcBef>
              <a:buFont typeface="Wingdings" panose="05000000000000000000" pitchFamily="2" charset="2"/>
              <a:buChar char="v"/>
            </a:pPr>
            <a:endParaRPr lang="es-EC" sz="700" dirty="0">
              <a:solidFill>
                <a:srgbClr val="0B0B91"/>
              </a:solidFill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spc="-1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Comunica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he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c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hos i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m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po</a:t>
            </a:r>
            <a:r>
              <a:rPr lang="es-EC" sz="2800" spc="75" dirty="0">
                <a:solidFill>
                  <a:srgbClr val="0B0B91"/>
                </a:solidFill>
                <a:latin typeface="Franklin Gothic Book"/>
                <a:cs typeface="Franklin Gothic Book"/>
              </a:rPr>
              <a:t>r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ta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es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71450" indent="-171450">
              <a:lnSpc>
                <a:spcPts val="550"/>
              </a:lnSpc>
              <a:spcBef>
                <a:spcPts val="25"/>
              </a:spcBef>
              <a:buFont typeface="Wingdings" panose="05000000000000000000" pitchFamily="2" charset="2"/>
              <a:buChar char="v"/>
            </a:pPr>
            <a:endParaRPr lang="es-EC" sz="700" dirty="0">
              <a:solidFill>
                <a:srgbClr val="0B0B91"/>
              </a:solidFill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spc="-1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Es de f</a:t>
            </a:r>
            <a:r>
              <a:rPr lang="es-EC" sz="2800" spc="-1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á</a:t>
            </a:r>
            <a:r>
              <a:rPr lang="es-EC" sz="280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cil</a:t>
            </a:r>
            <a:r>
              <a:rPr lang="es-EC" sz="2800" spc="-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lectura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71450" indent="-171450">
              <a:lnSpc>
                <a:spcPts val="550"/>
              </a:lnSpc>
              <a:spcBef>
                <a:spcPts val="26"/>
              </a:spcBef>
              <a:buFont typeface="Wingdings" panose="05000000000000000000" pitchFamily="2" charset="2"/>
              <a:buChar char="v"/>
            </a:pPr>
            <a:endParaRPr lang="es-EC" sz="700" dirty="0">
              <a:solidFill>
                <a:srgbClr val="0B0B91"/>
              </a:solidFill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spc="-1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Mantienen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el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mismo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s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ilo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con 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o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tras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f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iguras </a:t>
            </a:r>
            <a:r>
              <a:rPr lang="es-EC" sz="2800" spc="-1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del</a:t>
            </a:r>
            <a:r>
              <a:rPr lang="es-EC" sz="280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4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4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x</a:t>
            </a:r>
            <a:r>
              <a:rPr lang="es-EC" sz="2800" spc="-3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o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spc="-15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r>
              <a:rPr lang="es-EC" sz="2800" dirty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800" spc="-310" dirty="0">
                <a:solidFill>
                  <a:srgbClr val="0B0B91"/>
                </a:solidFill>
                <a:cs typeface="Constantia"/>
              </a:rPr>
              <a:t>T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ablas</a:t>
            </a:r>
            <a:r>
              <a:rPr lang="es-EC" sz="2800" spc="-210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25" dirty="0">
                <a:solidFill>
                  <a:srgbClr val="0B0B91"/>
                </a:solidFill>
                <a:cs typeface="Constantia"/>
              </a:rPr>
              <a:t>y</a:t>
            </a:r>
            <a:r>
              <a:rPr lang="es-EC" sz="2800" spc="-114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114" dirty="0" smtClean="0">
                <a:solidFill>
                  <a:srgbClr val="0B0B91"/>
                </a:solidFill>
                <a:cs typeface="Constantia"/>
              </a:rPr>
              <a:t>F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igu</a:t>
            </a:r>
            <a:r>
              <a:rPr lang="es-EC" sz="2800" spc="-100" dirty="0" smtClean="0">
                <a:solidFill>
                  <a:srgbClr val="0B0B91"/>
                </a:solidFill>
                <a:cs typeface="Constantia"/>
              </a:rPr>
              <a:t>r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as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12678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C" sz="7200" b="1" dirty="0" smtClean="0"/>
              <a:t>CITACIÓN Y REFERENCIAS</a:t>
            </a:r>
            <a:endParaRPr lang="es-EC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8994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r>
              <a:rPr lang="es-EC" sz="2800" dirty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Citación y Referencias APA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268760"/>
            <a:ext cx="76328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 algn="just"/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En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el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</a:t>
            </a:r>
            <a:r>
              <a:rPr lang="es-EC" sz="2800" spc="-6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oceso de redacción es i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m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po</a:t>
            </a:r>
            <a:r>
              <a:rPr lang="es-EC" sz="2800" spc="75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ta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45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 con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x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ualizar</a:t>
            </a:r>
            <a:r>
              <a:rPr lang="es-EC" sz="2800" spc="-3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su co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tr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i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b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u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ción 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it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ando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los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au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ores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utilizados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en su trabajo (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spc="-105" dirty="0">
                <a:solidFill>
                  <a:srgbClr val="0B0B91"/>
                </a:solidFill>
                <a:cs typeface="Franklin Gothic Book"/>
              </a:rPr>
              <a:t>P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,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2</a:t>
            </a:r>
            <a:r>
              <a:rPr lang="es-EC" sz="2800" spc="-105" dirty="0">
                <a:solidFill>
                  <a:srgbClr val="0B0B91"/>
                </a:solidFill>
                <a:cs typeface="Franklin Gothic Book"/>
              </a:rPr>
              <a:t>0</a:t>
            </a:r>
            <a:r>
              <a:rPr lang="es-EC" sz="2800" spc="-80" dirty="0">
                <a:solidFill>
                  <a:srgbClr val="0B0B91"/>
                </a:solidFill>
                <a:cs typeface="Franklin Gothic Book"/>
              </a:rPr>
              <a:t>1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0).</a:t>
            </a:r>
          </a:p>
          <a:p>
            <a:pPr marL="12700" marR="189865"/>
            <a:endParaRPr lang="es-EC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233956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820472" cy="7022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A</a:t>
            </a:r>
            <a:r>
              <a:rPr lang="es-EC" sz="2800" spc="-114" dirty="0">
                <a:solidFill>
                  <a:srgbClr val="0B0B91"/>
                </a:solidFill>
                <a:latin typeface="+mj-lt"/>
                <a:cs typeface="Franklin Gothic Book"/>
              </a:rPr>
              <a:t>P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A es </a:t>
            </a:r>
            <a:r>
              <a:rPr lang="es-EC" sz="2800" spc="-25" dirty="0">
                <a:solidFill>
                  <a:srgbClr val="0B0B91"/>
                </a:solidFill>
                <a:latin typeface="+mj-lt"/>
                <a:cs typeface="Franklin Gothic Book"/>
              </a:rPr>
              <a:t>u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no 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d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e 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los </a:t>
            </a:r>
            <a:r>
              <a:rPr lang="es-EC" sz="2800" spc="-5" dirty="0">
                <a:solidFill>
                  <a:srgbClr val="0B0B91"/>
                </a:solidFill>
                <a:latin typeface="+mj-lt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an</a:t>
            </a:r>
            <a:r>
              <a:rPr lang="es-EC" sz="2800" spc="-45" dirty="0">
                <a:solidFill>
                  <a:srgbClr val="0B0B91"/>
                </a:solidFill>
                <a:latin typeface="+mj-lt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os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est</a:t>
            </a:r>
            <a:r>
              <a:rPr lang="es-EC" sz="2800" spc="-5" dirty="0">
                <a:solidFill>
                  <a:srgbClr val="0B0B91"/>
                </a:solidFill>
                <a:latin typeface="+mj-lt"/>
                <a:cs typeface="Franklin Gothic Book"/>
              </a:rPr>
              <a:t>i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los 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de </a:t>
            </a:r>
            <a:r>
              <a:rPr lang="es-EC" sz="2800" spc="-10" dirty="0" smtClean="0">
                <a:solidFill>
                  <a:srgbClr val="0B0B91"/>
                </a:solidFill>
                <a:latin typeface="+mj-lt"/>
                <a:cs typeface="Franklin Gothic Book"/>
              </a:rPr>
              <a:t>citación utili</a:t>
            </a:r>
            <a:r>
              <a:rPr lang="es-EC" sz="2800" spc="5" dirty="0" smtClean="0">
                <a:solidFill>
                  <a:srgbClr val="0B0B91"/>
                </a:solidFill>
                <a:latin typeface="+mj-lt"/>
                <a:cs typeface="Franklin Gothic Book"/>
              </a:rPr>
              <a:t>z</a:t>
            </a:r>
            <a:r>
              <a:rPr lang="es-EC" sz="2800" spc="-15" dirty="0" smtClean="0">
                <a:solidFill>
                  <a:srgbClr val="0B0B91"/>
                </a:solidFill>
                <a:latin typeface="+mj-lt"/>
                <a:cs typeface="Franklin Gothic Book"/>
              </a:rPr>
              <a:t>ados</a:t>
            </a:r>
            <a:r>
              <a:rPr lang="es-EC" sz="2800" spc="-20" dirty="0" smtClean="0">
                <a:solidFill>
                  <a:srgbClr val="0B0B91"/>
                </a:solidFill>
                <a:latin typeface="+mj-lt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en 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el </a:t>
            </a:r>
            <a:r>
              <a:rPr lang="es-EC" sz="2800" spc="-20" dirty="0">
                <a:solidFill>
                  <a:srgbClr val="0B0B91"/>
                </a:solidFill>
                <a:latin typeface="+mj-lt"/>
                <a:cs typeface="Franklin Gothic Book"/>
              </a:rPr>
              <a:t>mu</a:t>
            </a:r>
            <a:r>
              <a:rPr lang="es-EC" sz="2800" spc="-25" dirty="0">
                <a:solidFill>
                  <a:srgbClr val="0B0B91"/>
                </a:solidFill>
                <a:latin typeface="+mj-lt"/>
                <a:cs typeface="Franklin Gothic Book"/>
              </a:rPr>
              <a:t>n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do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 cie</a:t>
            </a:r>
            <a:r>
              <a:rPr lang="es-EC" sz="2800" spc="-25" dirty="0">
                <a:solidFill>
                  <a:srgbClr val="0B0B91"/>
                </a:solidFill>
                <a:latin typeface="+mj-lt"/>
                <a:cs typeface="Franklin Gothic Book"/>
              </a:rPr>
              <a:t>n</a:t>
            </a:r>
            <a:r>
              <a:rPr lang="es-EC" sz="2800" dirty="0">
                <a:solidFill>
                  <a:srgbClr val="0B0B91"/>
                </a:solidFill>
                <a:latin typeface="+mj-lt"/>
                <a:cs typeface="Franklin Gothic Book"/>
              </a:rPr>
              <a:t>tíf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ico</a:t>
            </a:r>
            <a:r>
              <a:rPr lang="es-EC" sz="2800" spc="-10" dirty="0" smtClean="0">
                <a:solidFill>
                  <a:srgbClr val="0B0B91"/>
                </a:solidFill>
                <a:latin typeface="+mj-lt"/>
                <a:cs typeface="Franklin Gothic Book"/>
              </a:rPr>
              <a:t>.</a:t>
            </a:r>
          </a:p>
          <a:p>
            <a:pPr marL="12700" marR="189865"/>
            <a:r>
              <a:rPr lang="es-EC" sz="2800" spc="-10" dirty="0" smtClean="0">
                <a:solidFill>
                  <a:srgbClr val="0B0B91"/>
                </a:solidFill>
                <a:latin typeface="+mj-lt"/>
                <a:cs typeface="Franklin Gothic Book"/>
              </a:rPr>
              <a:t>Entre los más comunes encontramos:</a:t>
            </a:r>
          </a:p>
          <a:p>
            <a:pPr marL="561339" marR="5681980" indent="-457200">
              <a:lnSpc>
                <a:spcPct val="120000"/>
              </a:lnSpc>
              <a:spcBef>
                <a:spcPts val="1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I</a:t>
            </a:r>
            <a:r>
              <a:rPr lang="en-US" sz="2800" b="1" spc="-10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n-US" sz="2800" b="1" spc="-1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n-US" sz="2800" b="1" spc="-10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endParaRPr lang="en-US" sz="2800" b="1" spc="-10" dirty="0" smtClean="0">
              <a:solidFill>
                <a:srgbClr val="FF0000"/>
              </a:solidFill>
              <a:latin typeface="Calibri" panose="020F0502020204030204" pitchFamily="34" charset="0"/>
              <a:cs typeface="Franklin Gothic Book"/>
            </a:endParaRPr>
          </a:p>
          <a:p>
            <a:pPr marL="561339" marR="5681980" indent="-457200">
              <a:lnSpc>
                <a:spcPct val="120000"/>
              </a:lnSpc>
              <a:spcBef>
                <a:spcPts val="10"/>
              </a:spcBef>
              <a:buFont typeface="Wingdings" panose="05000000000000000000" pitchFamily="2" charset="2"/>
              <a:buChar char="§"/>
            </a:pPr>
            <a:r>
              <a:rPr lang="en-US" sz="2800" b="1" spc="-1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M</a:t>
            </a:r>
            <a:r>
              <a:rPr lang="en-US" sz="2800" b="1" spc="-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n-US" sz="2800" b="1" spc="-1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Franklin Gothic Book"/>
            </a:endParaRPr>
          </a:p>
          <a:p>
            <a:pPr marL="561339" marR="4966970" indent="-457200">
              <a:lnSpc>
                <a:spcPts val="3170"/>
              </a:lnSpc>
              <a:spcBef>
                <a:spcPts val="190"/>
              </a:spcBef>
              <a:buFont typeface="Wingdings" panose="05000000000000000000" pitchFamily="2" charset="2"/>
              <a:buChar char="§"/>
            </a:pPr>
            <a:r>
              <a:rPr lang="en-US" sz="2800" b="1" spc="-80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V</a:t>
            </a:r>
            <a:r>
              <a:rPr lang="en-US" sz="2800" b="1" spc="-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n-US" sz="2800" b="1" spc="-10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nco</a:t>
            </a:r>
            <a:r>
              <a:rPr lang="en-US" sz="2800" b="1" spc="-1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n-US" sz="2800" b="1" spc="-5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v</a:t>
            </a:r>
            <a:r>
              <a:rPr lang="en-US" sz="2800" b="1" spc="-10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er</a:t>
            </a:r>
          </a:p>
          <a:p>
            <a:pPr marL="561339" marR="4966970" indent="-457200">
              <a:lnSpc>
                <a:spcPts val="3170"/>
              </a:lnSpc>
              <a:spcBef>
                <a:spcPts val="190"/>
              </a:spcBef>
              <a:buFont typeface="Wingdings" panose="05000000000000000000" pitchFamily="2" charset="2"/>
              <a:buChar char="§"/>
            </a:pPr>
            <a:r>
              <a:rPr lang="en-US" sz="2800" b="1" spc="-10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n-US" sz="2800" b="1" spc="-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Ch</a:t>
            </a:r>
            <a:r>
              <a:rPr lang="en-US" sz="2800" b="1" spc="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i</a:t>
            </a:r>
            <a:r>
              <a:rPr lang="en-US" sz="2800" b="1" spc="-1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ca</a:t>
            </a:r>
            <a:r>
              <a:rPr lang="en-US" sz="2800" b="1" spc="-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g</a:t>
            </a:r>
            <a:r>
              <a:rPr lang="en-US" sz="2800" b="1" spc="-1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Franklin Gothic Book"/>
            </a:endParaRPr>
          </a:p>
          <a:p>
            <a:pPr marL="561339" indent="-457200">
              <a:lnSpc>
                <a:spcPct val="100000"/>
              </a:lnSpc>
              <a:spcBef>
                <a:spcPts val="330"/>
              </a:spcBef>
              <a:buFont typeface="Wingdings" panose="05000000000000000000" pitchFamily="2" charset="2"/>
              <a:buChar char="§"/>
            </a:pPr>
            <a:r>
              <a:rPr lang="en-US" sz="2800" b="1" spc="-10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n-US" sz="2800" b="1" spc="-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B</a:t>
            </a:r>
            <a:r>
              <a:rPr lang="en-US" sz="2800" b="1" spc="-10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n-US" sz="2800" b="1" spc="-1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 marR="189865"/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Cada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sis</a:t>
            </a:r>
            <a:r>
              <a:rPr lang="es-EC" sz="28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ema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adopta</a:t>
            </a:r>
            <a:r>
              <a:rPr lang="es-EC" sz="28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rmas pa</a:t>
            </a:r>
            <a:r>
              <a:rPr lang="es-EC" sz="2800" spc="8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ticular</a:t>
            </a:r>
            <a:r>
              <a:rPr lang="es-EC" sz="28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tan</a:t>
            </a:r>
            <a:r>
              <a:rPr lang="es-EC" sz="28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para</a:t>
            </a:r>
            <a:r>
              <a:rPr lang="es-EC" sz="28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cita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ción </a:t>
            </a:r>
            <a:r>
              <a:rPr lang="es-EC" sz="28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 </a:t>
            </a:r>
            <a:r>
              <a:rPr lang="es-EC" sz="28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x</a:t>
            </a:r>
            <a:r>
              <a:rPr lang="es-EC" sz="28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8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como para</a:t>
            </a:r>
            <a:r>
              <a:rPr lang="es-EC" sz="28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lista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do</a:t>
            </a:r>
            <a:r>
              <a:rPr lang="es-EC" sz="28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de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re</a:t>
            </a:r>
            <a:r>
              <a:rPr lang="es-EC" sz="2800" spc="-7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ere</a:t>
            </a:r>
            <a:r>
              <a:rPr lang="es-EC" sz="28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cias</a:t>
            </a:r>
            <a:r>
              <a:rPr lang="es-EC" sz="2800" spc="-10" dirty="0" smtClean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.</a:t>
            </a:r>
          </a:p>
          <a:p>
            <a:pPr marL="12700" marR="189865"/>
            <a:endParaRPr lang="es-EC" sz="24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r>
              <a:rPr lang="es-EC" sz="2400" dirty="0" smtClean="0">
                <a:solidFill>
                  <a:srgbClr val="0B0B91"/>
                </a:solidFill>
                <a:cs typeface="Franklin Gothic Book"/>
              </a:rPr>
              <a:t>Tomado </a:t>
            </a:r>
            <a:r>
              <a:rPr lang="es-EC" sz="2400" dirty="0">
                <a:solidFill>
                  <a:srgbClr val="0B0B91"/>
                </a:solidFill>
                <a:cs typeface="Franklin Gothic Book"/>
              </a:rPr>
              <a:t>de: Citación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 marR="189865"/>
            <a:endParaRPr lang="es-EC" sz="2800" spc="-10" dirty="0" smtClean="0">
              <a:solidFill>
                <a:srgbClr val="0B0B91"/>
              </a:solidFill>
              <a:latin typeface="+mj-lt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+mj-lt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728130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352928" cy="712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</a:t>
            </a:r>
            <a:r>
              <a:rPr lang="es-EC" sz="28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so del es</a:t>
            </a:r>
            <a:r>
              <a:rPr lang="es-EC" sz="28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ilo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800" spc="-114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se populari</a:t>
            </a:r>
            <a:r>
              <a:rPr lang="es-EC" sz="28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z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debido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</a:t>
            </a:r>
            <a:r>
              <a:rPr lang="es-EC" sz="28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ue es un</a:t>
            </a:r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sis</a:t>
            </a:r>
            <a:r>
              <a:rPr lang="es-EC" sz="28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ema</a:t>
            </a:r>
            <a:r>
              <a:rPr lang="es-EC" sz="28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amigable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para</a:t>
            </a:r>
            <a:r>
              <a:rPr lang="es-EC" sz="28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l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</a:t>
            </a:r>
            <a:r>
              <a:rPr lang="es-EC" sz="28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 i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odu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en el</a:t>
            </a:r>
          </a:p>
          <a:p>
            <a:pPr marL="12700">
              <a:lnSpc>
                <a:spcPct val="100000"/>
              </a:lnSpc>
            </a:pPr>
            <a:r>
              <a:rPr lang="es-EC" sz="28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x</a:t>
            </a:r>
            <a:r>
              <a:rPr lang="es-EC" sz="28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o:</a:t>
            </a:r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>
              <a:lnSpc>
                <a:spcPts val="950"/>
              </a:lnSpc>
              <a:spcBef>
                <a:spcPts val="19"/>
              </a:spcBef>
            </a:pPr>
            <a:endParaRPr lang="es-EC" sz="950" dirty="0"/>
          </a:p>
          <a:p>
            <a:pPr>
              <a:lnSpc>
                <a:spcPts val="1000"/>
              </a:lnSpc>
            </a:pPr>
            <a:endParaRPr lang="es-EC" sz="1000" dirty="0"/>
          </a:p>
          <a:p>
            <a:pPr marL="896619">
              <a:lnSpc>
                <a:spcPct val="100000"/>
              </a:lnSpc>
            </a:pPr>
            <a:r>
              <a:rPr lang="es-EC" sz="9000" spc="-195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9000" spc="-50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9000" spc="-175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9000" spc="-50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9000" spc="-535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9000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, </a:t>
            </a:r>
            <a:r>
              <a:rPr lang="es-EC" sz="9000" spc="-50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año</a:t>
            </a:r>
            <a:endParaRPr lang="es-EC" sz="9000" dirty="0">
              <a:latin typeface="Calibri" panose="020F0502020204030204" pitchFamily="34" charset="0"/>
              <a:cs typeface="Franklin Gothic Book"/>
            </a:endParaRPr>
          </a:p>
          <a:p>
            <a:pPr>
              <a:lnSpc>
                <a:spcPts val="1000"/>
              </a:lnSpc>
            </a:pPr>
            <a:endParaRPr lang="es-EC" sz="1000" dirty="0"/>
          </a:p>
          <a:p>
            <a:pPr>
              <a:lnSpc>
                <a:spcPts val="1200"/>
              </a:lnSpc>
              <a:spcBef>
                <a:spcPts val="10"/>
              </a:spcBef>
            </a:pPr>
            <a:endParaRPr lang="es-EC" sz="1200" dirty="0"/>
          </a:p>
          <a:p>
            <a:pPr marL="12700" marR="12700">
              <a:lnSpc>
                <a:spcPct val="100000"/>
              </a:lnSpc>
            </a:pP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Lo </a:t>
            </a:r>
            <a:r>
              <a:rPr lang="es-EC" sz="2800" spc="-35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ue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f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acilita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ue el l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c</a:t>
            </a:r>
            <a:r>
              <a:rPr lang="es-EC" sz="2800" spc="-3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or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co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tinúe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con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su l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ctura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asoci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a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ndo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la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idea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citad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con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au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or a 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uien pe</a:t>
            </a:r>
            <a:r>
              <a:rPr lang="es-EC" sz="2800" spc="70" dirty="0">
                <a:solidFill>
                  <a:srgbClr val="0B0B91"/>
                </a:solidFill>
                <a:latin typeface="Franklin Gothic Book"/>
                <a:cs typeface="Franklin Gothic Book"/>
              </a:rPr>
              <a:t>r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ec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.</a:t>
            </a:r>
          </a:p>
          <a:p>
            <a:pPr marL="12700" marR="189865"/>
            <a:endParaRPr lang="es-EC" sz="24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r>
              <a:rPr lang="es-EC" sz="2400" dirty="0" smtClean="0">
                <a:solidFill>
                  <a:srgbClr val="0B0B91"/>
                </a:solidFill>
                <a:cs typeface="Franklin Gothic Book"/>
              </a:rPr>
              <a:t>Tomado </a:t>
            </a:r>
            <a:r>
              <a:rPr lang="es-EC" sz="2400" dirty="0" err="1" smtClean="0">
                <a:solidFill>
                  <a:srgbClr val="0B0B91"/>
                </a:solidFill>
                <a:cs typeface="Franklin Gothic Book"/>
              </a:rPr>
              <a:t>de:</a:t>
            </a:r>
            <a:r>
              <a:rPr lang="es-EC" sz="2400" dirty="0" err="1">
                <a:solidFill>
                  <a:srgbClr val="0B0B91"/>
                </a:solidFill>
                <a:cs typeface="Franklin Gothic Book"/>
              </a:rPr>
              <a:t>Citación</a:t>
            </a:r>
            <a:r>
              <a:rPr lang="es-EC" sz="2400" dirty="0">
                <a:solidFill>
                  <a:srgbClr val="0B0B91"/>
                </a:solidFill>
                <a:cs typeface="Franklin Gothic Book"/>
              </a:rPr>
              <a:t>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 marR="189865"/>
            <a:endParaRPr lang="es-EC" sz="2800" spc="-10" dirty="0" smtClean="0">
              <a:solidFill>
                <a:srgbClr val="0B0B91"/>
              </a:solidFill>
              <a:latin typeface="+mj-lt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+mj-lt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912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NORMAS APA</a:t>
            </a:r>
            <a:endParaRPr lang="es-EC" dirty="0"/>
          </a:p>
        </p:txBody>
      </p:sp>
      <p:sp>
        <p:nvSpPr>
          <p:cNvPr id="4" name="3 Rectángulo"/>
          <p:cNvSpPr/>
          <p:nvPr/>
        </p:nvSpPr>
        <p:spPr>
          <a:xfrm>
            <a:off x="408272" y="1268760"/>
            <a:ext cx="8280920" cy="50405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2700" lvl="0"/>
            <a:endParaRPr lang="es-EC" sz="2400" dirty="0">
              <a:solidFill>
                <a:prstClr val="black"/>
              </a:solidFill>
              <a:latin typeface="Franklin Gothic Book"/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326582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rgbClr val="0B0B91"/>
                </a:solidFill>
              </a:rPr>
              <a:t>NORMAS APA</a:t>
            </a:r>
            <a:endParaRPr lang="es-EC" sz="2800" b="1" dirty="0">
              <a:solidFill>
                <a:srgbClr val="0B0B91"/>
              </a:solidFill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2897540" y="1866455"/>
            <a:ext cx="720080" cy="3321950"/>
          </a:xfrm>
          <a:prstGeom prst="leftBrace">
            <a:avLst/>
          </a:prstGeom>
          <a:ln w="38100">
            <a:solidFill>
              <a:srgbClr val="D4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CuadroTexto"/>
          <p:cNvSpPr txBox="1"/>
          <p:nvPr/>
        </p:nvSpPr>
        <p:spPr>
          <a:xfrm>
            <a:off x="3221576" y="2049084"/>
            <a:ext cx="50948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s-EC" sz="2200" dirty="0" smtClean="0">
                <a:solidFill>
                  <a:srgbClr val="0B0B91"/>
                </a:solidFill>
              </a:rPr>
              <a:t>TRATAMIENTO DE TABLAS Y FIGURAS</a:t>
            </a:r>
          </a:p>
          <a:p>
            <a:pPr marL="342900" indent="-342900">
              <a:buBlip>
                <a:blip r:embed="rId2"/>
              </a:buBlip>
            </a:pPr>
            <a:endParaRPr lang="es-EC" sz="2200" dirty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 smtClean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 smtClean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 smtClean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r>
              <a:rPr lang="es-EC" sz="2200" dirty="0" smtClean="0">
                <a:solidFill>
                  <a:srgbClr val="0B0B91"/>
                </a:solidFill>
              </a:rPr>
              <a:t>CITACIÓN Y REFERENCIAS</a:t>
            </a:r>
            <a:endParaRPr lang="es-EC" sz="22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EJEMPLOS DE CITACIÓN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4969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 marR="189865"/>
            <a:endParaRPr lang="es-EC" sz="2800" spc="-10" dirty="0" smtClean="0">
              <a:solidFill>
                <a:srgbClr val="0B0B91"/>
              </a:solidFill>
              <a:latin typeface="+mj-lt"/>
              <a:cs typeface="Franklin Gothic Book"/>
            </a:endParaRPr>
          </a:p>
          <a:p>
            <a:pPr marL="12700" marR="189865"/>
            <a:r>
              <a:rPr lang="es-EC" sz="3200" b="1" u="sng" dirty="0" smtClean="0">
                <a:solidFill>
                  <a:srgbClr val="0B0B91"/>
                </a:solidFill>
                <a:latin typeface="+mj-lt"/>
                <a:cs typeface="Franklin Gothic Book"/>
              </a:rPr>
              <a:t>Ejemplo 1</a:t>
            </a:r>
          </a:p>
          <a:p>
            <a:pPr marL="12700" marR="189865"/>
            <a:r>
              <a:rPr lang="es-EC" sz="2800" dirty="0" smtClean="0">
                <a:solidFill>
                  <a:srgbClr val="0B0B91"/>
                </a:solidFill>
                <a:latin typeface="+mj-lt"/>
                <a:cs typeface="Franklin Gothic Book"/>
              </a:rPr>
              <a:t>En el país el alto nivel de gasto público, en particular en el 2015, es una de las principales causas de la recesión. (Albornoz, 2016)</a:t>
            </a:r>
            <a:endParaRPr lang="es-EC" sz="2800" dirty="0">
              <a:solidFill>
                <a:srgbClr val="0B0B91"/>
              </a:solidFill>
              <a:latin typeface="+mj-lt"/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3891900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u="sng" dirty="0" smtClean="0">
                <a:solidFill>
                  <a:srgbClr val="0B0B91"/>
                </a:solidFill>
              </a:rPr>
              <a:t>Ejemplo 2</a:t>
            </a:r>
          </a:p>
          <a:p>
            <a:r>
              <a:rPr lang="es-EC" sz="2800" dirty="0" smtClean="0">
                <a:solidFill>
                  <a:srgbClr val="0B0B91"/>
                </a:solidFill>
              </a:rPr>
              <a:t>Siete años después que, en 2008, se desatara la crisis financiera mundial, según la ONU, la tasa de crecimiento promedio de los países desarrollados ha disminuido en un 54 % (</a:t>
            </a:r>
            <a:r>
              <a:rPr lang="es-EC" sz="2800" dirty="0" err="1" smtClean="0">
                <a:solidFill>
                  <a:srgbClr val="0B0B91"/>
                </a:solidFill>
              </a:rPr>
              <a:t>Stiglitz</a:t>
            </a:r>
            <a:r>
              <a:rPr lang="es-EC" sz="2800" dirty="0" smtClean="0">
                <a:solidFill>
                  <a:srgbClr val="0B0B91"/>
                </a:solidFill>
              </a:rPr>
              <a:t> y </a:t>
            </a:r>
            <a:r>
              <a:rPr lang="es-EC" sz="2800" dirty="0" err="1" smtClean="0">
                <a:solidFill>
                  <a:srgbClr val="0B0B91"/>
                </a:solidFill>
              </a:rPr>
              <a:t>Rashid</a:t>
            </a:r>
            <a:r>
              <a:rPr lang="es-EC" sz="2800" dirty="0" smtClean="0">
                <a:solidFill>
                  <a:srgbClr val="0B0B91"/>
                </a:solidFill>
              </a:rPr>
              <a:t>, 2016)</a:t>
            </a:r>
            <a:endParaRPr lang="es-EC" sz="28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47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r>
              <a:rPr lang="es-EC" sz="3200" b="1" spc="-215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¿</a:t>
            </a:r>
            <a:r>
              <a:rPr lang="es-EC" sz="3200" b="1" spc="-110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C</a:t>
            </a:r>
            <a:r>
              <a:rPr lang="es-EC" sz="3200" b="1" spc="-25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uándo</a:t>
            </a:r>
            <a:r>
              <a:rPr lang="es-EC" sz="3200" b="1" spc="-165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 </a:t>
            </a:r>
            <a:r>
              <a:rPr lang="es-EC" sz="3200" b="1" spc="-20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cit</a:t>
            </a:r>
            <a:r>
              <a:rPr lang="es-EC" sz="3200" b="1" spc="-35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a</a:t>
            </a:r>
            <a:r>
              <a:rPr lang="es-EC" sz="3200" b="1" spc="-20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r?</a:t>
            </a:r>
            <a:endParaRPr lang="es-EC" sz="32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844824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El 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Ma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ual</a:t>
            </a:r>
            <a:r>
              <a:rPr lang="es-EC" sz="2800" spc="2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de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Pu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b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licaciones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</a:t>
            </a:r>
            <a:r>
              <a:rPr lang="es-EC" sz="2800" spc="-114" dirty="0">
                <a:solidFill>
                  <a:srgbClr val="0B0B91"/>
                </a:solidFill>
                <a:latin typeface="Franklin Gothic Book"/>
                <a:cs typeface="Franklin Gothic Book"/>
              </a:rPr>
              <a:t>P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 (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2</a:t>
            </a:r>
            <a:r>
              <a:rPr lang="es-EC" sz="2800" spc="-100" dirty="0">
                <a:solidFill>
                  <a:srgbClr val="0B0B91"/>
                </a:solidFill>
                <a:latin typeface="Franklin Gothic Book"/>
                <a:cs typeface="Franklin Gothic Book"/>
              </a:rPr>
              <a:t>0</a:t>
            </a:r>
            <a:r>
              <a:rPr lang="es-EC" sz="2800" spc="-80" dirty="0">
                <a:solidFill>
                  <a:srgbClr val="0B0B91"/>
                </a:solidFill>
                <a:latin typeface="Franklin Gothic Book"/>
                <a:cs typeface="Franklin Gothic Book"/>
              </a:rPr>
              <a:t>1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0,</a:t>
            </a:r>
            <a:r>
              <a:rPr lang="es-EC" sz="2800" spc="1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p.</a:t>
            </a:r>
          </a:p>
          <a:p>
            <a:pPr marL="12700" marR="356235" algn="just">
              <a:lnSpc>
                <a:spcPct val="100000"/>
              </a:lnSpc>
            </a:pPr>
            <a:r>
              <a:rPr lang="es-EC" sz="2800" spc="-90" dirty="0">
                <a:solidFill>
                  <a:srgbClr val="0B0B91"/>
                </a:solidFill>
                <a:latin typeface="Franklin Gothic Book"/>
                <a:cs typeface="Franklin Gothic Book"/>
              </a:rPr>
              <a:t>1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69)</a:t>
            </a:r>
            <a:r>
              <a:rPr lang="es-EC" sz="2800" spc="1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indica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ue se deb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c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it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ar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las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obras de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a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llos</a:t>
            </a:r>
            <a:r>
              <a:rPr lang="es-EC" sz="2800" spc="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u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yas ideas,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eorías o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2700" algn="just">
              <a:lnSpc>
                <a:spcPct val="100000"/>
              </a:lnSpc>
            </a:pP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i</a:t>
            </a:r>
            <a:r>
              <a:rPr lang="es-EC" sz="2800" spc="-5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v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est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i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gaciones han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sid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utili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z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ad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a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s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directam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3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en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su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trabajo, y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 sea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d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 manera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x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ual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(ci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as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co</a:t>
            </a:r>
            <a:r>
              <a:rPr lang="es-EC" sz="2800" spc="70" dirty="0">
                <a:solidFill>
                  <a:srgbClr val="0B0B91"/>
                </a:solidFill>
                <a:latin typeface="Franklin Gothic Book"/>
                <a:cs typeface="Franklin Gothic Book"/>
              </a:rPr>
              <a:t>r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ta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s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y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largas)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 utili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z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ando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el parafraseo.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4797152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400" spc="-310" dirty="0">
                <a:solidFill>
                  <a:srgbClr val="0B0B91"/>
                </a:solidFill>
                <a:cs typeface="Constantia"/>
              </a:rPr>
              <a:t>T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ablas</a:t>
            </a:r>
            <a:r>
              <a:rPr lang="es-EC" sz="2400" spc="-210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400" spc="-25" dirty="0">
                <a:solidFill>
                  <a:srgbClr val="0B0B91"/>
                </a:solidFill>
                <a:cs typeface="Constantia"/>
              </a:rPr>
              <a:t>y</a:t>
            </a:r>
            <a:r>
              <a:rPr lang="es-EC" sz="2400" spc="-114" dirty="0">
                <a:solidFill>
                  <a:srgbClr val="0B0B91"/>
                </a:solidFill>
                <a:cs typeface="Constantia"/>
              </a:rPr>
              <a:t> F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igu</a:t>
            </a:r>
            <a:r>
              <a:rPr lang="es-EC" sz="2400" spc="-100" dirty="0">
                <a:solidFill>
                  <a:srgbClr val="0B0B91"/>
                </a:solidFill>
                <a:cs typeface="Constantia"/>
              </a:rPr>
              <a:t>r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as.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31715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48"/>
            <a:ext cx="8229600" cy="516632"/>
          </a:xfrm>
        </p:spPr>
        <p:txBody>
          <a:bodyPr>
            <a:normAutofit fontScale="90000"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670384"/>
            <a:ext cx="8587228" cy="638132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r>
              <a:rPr lang="es-EC" sz="3200" b="1" spc="-215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¿</a:t>
            </a:r>
            <a:r>
              <a:rPr lang="es-EC" sz="3200" b="1" spc="-110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Qué hacer para </a:t>
            </a:r>
            <a:r>
              <a:rPr lang="es-EC" sz="3200" b="1" spc="-20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cit</a:t>
            </a:r>
            <a:r>
              <a:rPr lang="es-EC" sz="3200" b="1" spc="-35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a</a:t>
            </a:r>
            <a:r>
              <a:rPr lang="es-EC" sz="3200" b="1" spc="-20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r</a:t>
            </a:r>
            <a:r>
              <a:rPr lang="es-EC" sz="3200" b="1" spc="-20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?</a:t>
            </a:r>
            <a:endParaRPr lang="es-EC" sz="32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4584" y="4774961"/>
            <a:ext cx="78478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sz="2400" dirty="0" smtClean="0">
              <a:solidFill>
                <a:srgbClr val="0B0B91"/>
              </a:solidFill>
              <a:cs typeface="Franklin Gothic Book"/>
            </a:endParaRPr>
          </a:p>
          <a:p>
            <a:endParaRPr lang="es-EC" sz="2400" dirty="0">
              <a:solidFill>
                <a:srgbClr val="0B0B91"/>
              </a:solidFill>
              <a:cs typeface="Franklin Gothic Book"/>
            </a:endParaRPr>
          </a:p>
          <a:p>
            <a:endParaRPr lang="es-EC" sz="2400" dirty="0" smtClean="0">
              <a:solidFill>
                <a:srgbClr val="0B0B91"/>
              </a:solidFill>
              <a:cs typeface="Franklin Gothic Book"/>
            </a:endParaRPr>
          </a:p>
          <a:p>
            <a:r>
              <a:rPr lang="es-EC" sz="2400" dirty="0" smtClean="0">
                <a:solidFill>
                  <a:srgbClr val="0B0B91"/>
                </a:solidFill>
                <a:cs typeface="Franklin Gothic Book"/>
              </a:rPr>
              <a:t>Tomado de: Citación </a:t>
            </a:r>
            <a:r>
              <a:rPr lang="es-EC" sz="2400" dirty="0">
                <a:solidFill>
                  <a:srgbClr val="0B0B91"/>
                </a:solidFill>
                <a:cs typeface="Franklin Gothic Book"/>
              </a:rPr>
              <a:t>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dirty="0">
              <a:solidFill>
                <a:srgbClr val="0B0B91"/>
              </a:solidFill>
              <a:cs typeface="Constantia"/>
            </a:endParaRPr>
          </a:p>
          <a:p>
            <a:endParaRPr lang="es-EC" dirty="0"/>
          </a:p>
        </p:txBody>
      </p:sp>
      <p:sp>
        <p:nvSpPr>
          <p:cNvPr id="7" name="object 4"/>
          <p:cNvSpPr/>
          <p:nvPr/>
        </p:nvSpPr>
        <p:spPr>
          <a:xfrm>
            <a:off x="467544" y="1700524"/>
            <a:ext cx="2881376" cy="2160524"/>
          </a:xfrm>
          <a:custGeom>
            <a:avLst/>
            <a:gdLst/>
            <a:ahLst/>
            <a:cxnLst/>
            <a:rect l="l" t="t" r="r" b="b"/>
            <a:pathLst>
              <a:path w="2881376" h="2160524">
                <a:moveTo>
                  <a:pt x="0" y="1080262"/>
                </a:moveTo>
                <a:lnTo>
                  <a:pt x="4775" y="991659"/>
                </a:lnTo>
                <a:lnTo>
                  <a:pt x="18856" y="905029"/>
                </a:lnTo>
                <a:lnTo>
                  <a:pt x="41871" y="820651"/>
                </a:lnTo>
                <a:lnTo>
                  <a:pt x="73448" y="738802"/>
                </a:lnTo>
                <a:lnTo>
                  <a:pt x="113218" y="659761"/>
                </a:lnTo>
                <a:lnTo>
                  <a:pt x="160809" y="583804"/>
                </a:lnTo>
                <a:lnTo>
                  <a:pt x="215851" y="511211"/>
                </a:lnTo>
                <a:lnTo>
                  <a:pt x="277973" y="442258"/>
                </a:lnTo>
                <a:lnTo>
                  <a:pt x="346804" y="377225"/>
                </a:lnTo>
                <a:lnTo>
                  <a:pt x="421973" y="316388"/>
                </a:lnTo>
                <a:lnTo>
                  <a:pt x="503109" y="260027"/>
                </a:lnTo>
                <a:lnTo>
                  <a:pt x="589842" y="208418"/>
                </a:lnTo>
                <a:lnTo>
                  <a:pt x="681801" y="161840"/>
                </a:lnTo>
                <a:lnTo>
                  <a:pt x="778615" y="120570"/>
                </a:lnTo>
                <a:lnTo>
                  <a:pt x="879913" y="84887"/>
                </a:lnTo>
                <a:lnTo>
                  <a:pt x="985324" y="55069"/>
                </a:lnTo>
                <a:lnTo>
                  <a:pt x="1094478" y="31393"/>
                </a:lnTo>
                <a:lnTo>
                  <a:pt x="1207004" y="14137"/>
                </a:lnTo>
                <a:lnTo>
                  <a:pt x="1322531" y="3580"/>
                </a:lnTo>
                <a:lnTo>
                  <a:pt x="1440688" y="0"/>
                </a:lnTo>
                <a:lnTo>
                  <a:pt x="1558844" y="3580"/>
                </a:lnTo>
                <a:lnTo>
                  <a:pt x="1674371" y="14137"/>
                </a:lnTo>
                <a:lnTo>
                  <a:pt x="1786897" y="31393"/>
                </a:lnTo>
                <a:lnTo>
                  <a:pt x="1896051" y="55069"/>
                </a:lnTo>
                <a:lnTo>
                  <a:pt x="2001462" y="84887"/>
                </a:lnTo>
                <a:lnTo>
                  <a:pt x="2102760" y="120570"/>
                </a:lnTo>
                <a:lnTo>
                  <a:pt x="2199574" y="161840"/>
                </a:lnTo>
                <a:lnTo>
                  <a:pt x="2291533" y="208418"/>
                </a:lnTo>
                <a:lnTo>
                  <a:pt x="2378266" y="260027"/>
                </a:lnTo>
                <a:lnTo>
                  <a:pt x="2459402" y="316388"/>
                </a:lnTo>
                <a:lnTo>
                  <a:pt x="2534571" y="377225"/>
                </a:lnTo>
                <a:lnTo>
                  <a:pt x="2603402" y="442258"/>
                </a:lnTo>
                <a:lnTo>
                  <a:pt x="2665524" y="511211"/>
                </a:lnTo>
                <a:lnTo>
                  <a:pt x="2720566" y="583804"/>
                </a:lnTo>
                <a:lnTo>
                  <a:pt x="2768157" y="659761"/>
                </a:lnTo>
                <a:lnTo>
                  <a:pt x="2807927" y="738802"/>
                </a:lnTo>
                <a:lnTo>
                  <a:pt x="2839504" y="820651"/>
                </a:lnTo>
                <a:lnTo>
                  <a:pt x="2862519" y="905029"/>
                </a:lnTo>
                <a:lnTo>
                  <a:pt x="2876600" y="991659"/>
                </a:lnTo>
                <a:lnTo>
                  <a:pt x="2881376" y="1080262"/>
                </a:lnTo>
                <a:lnTo>
                  <a:pt x="2876600" y="1168864"/>
                </a:lnTo>
                <a:lnTo>
                  <a:pt x="2862519" y="1255494"/>
                </a:lnTo>
                <a:lnTo>
                  <a:pt x="2839504" y="1339872"/>
                </a:lnTo>
                <a:lnTo>
                  <a:pt x="2807927" y="1421721"/>
                </a:lnTo>
                <a:lnTo>
                  <a:pt x="2768157" y="1500762"/>
                </a:lnTo>
                <a:lnTo>
                  <a:pt x="2720566" y="1576719"/>
                </a:lnTo>
                <a:lnTo>
                  <a:pt x="2665524" y="1649312"/>
                </a:lnTo>
                <a:lnTo>
                  <a:pt x="2603402" y="1718265"/>
                </a:lnTo>
                <a:lnTo>
                  <a:pt x="2534571" y="1783298"/>
                </a:lnTo>
                <a:lnTo>
                  <a:pt x="2459402" y="1844135"/>
                </a:lnTo>
                <a:lnTo>
                  <a:pt x="2378266" y="1900496"/>
                </a:lnTo>
                <a:lnTo>
                  <a:pt x="2291533" y="1952105"/>
                </a:lnTo>
                <a:lnTo>
                  <a:pt x="2199574" y="1998683"/>
                </a:lnTo>
                <a:lnTo>
                  <a:pt x="2102760" y="2039953"/>
                </a:lnTo>
                <a:lnTo>
                  <a:pt x="2001462" y="2075636"/>
                </a:lnTo>
                <a:lnTo>
                  <a:pt x="1896051" y="2105454"/>
                </a:lnTo>
                <a:lnTo>
                  <a:pt x="1786897" y="2129130"/>
                </a:lnTo>
                <a:lnTo>
                  <a:pt x="1674371" y="2146386"/>
                </a:lnTo>
                <a:lnTo>
                  <a:pt x="1558844" y="2156943"/>
                </a:lnTo>
                <a:lnTo>
                  <a:pt x="1440688" y="2160524"/>
                </a:lnTo>
                <a:lnTo>
                  <a:pt x="1322531" y="2156943"/>
                </a:lnTo>
                <a:lnTo>
                  <a:pt x="1207004" y="2146386"/>
                </a:lnTo>
                <a:lnTo>
                  <a:pt x="1094478" y="2129130"/>
                </a:lnTo>
                <a:lnTo>
                  <a:pt x="985324" y="2105454"/>
                </a:lnTo>
                <a:lnTo>
                  <a:pt x="879913" y="2075636"/>
                </a:lnTo>
                <a:lnTo>
                  <a:pt x="778615" y="2039953"/>
                </a:lnTo>
                <a:lnTo>
                  <a:pt x="681801" y="1998683"/>
                </a:lnTo>
                <a:lnTo>
                  <a:pt x="589842" y="1952105"/>
                </a:lnTo>
                <a:lnTo>
                  <a:pt x="503109" y="1900496"/>
                </a:lnTo>
                <a:lnTo>
                  <a:pt x="421973" y="1844135"/>
                </a:lnTo>
                <a:lnTo>
                  <a:pt x="346804" y="1783298"/>
                </a:lnTo>
                <a:lnTo>
                  <a:pt x="277973" y="1718265"/>
                </a:lnTo>
                <a:lnTo>
                  <a:pt x="215851" y="1649312"/>
                </a:lnTo>
                <a:lnTo>
                  <a:pt x="160809" y="1576719"/>
                </a:lnTo>
                <a:lnTo>
                  <a:pt x="113218" y="1500762"/>
                </a:lnTo>
                <a:lnTo>
                  <a:pt x="73448" y="1421721"/>
                </a:lnTo>
                <a:lnTo>
                  <a:pt x="41871" y="1339872"/>
                </a:lnTo>
                <a:lnTo>
                  <a:pt x="18856" y="1255494"/>
                </a:lnTo>
                <a:lnTo>
                  <a:pt x="4775" y="1168864"/>
                </a:lnTo>
                <a:lnTo>
                  <a:pt x="0" y="1080262"/>
                </a:lnTo>
                <a:close/>
              </a:path>
            </a:pathLst>
          </a:custGeom>
          <a:ln w="15875">
            <a:solidFill>
              <a:srgbClr val="89211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3348920" y="2492374"/>
            <a:ext cx="1224026" cy="504825"/>
          </a:xfrm>
          <a:custGeom>
            <a:avLst/>
            <a:gdLst/>
            <a:ahLst/>
            <a:cxnLst/>
            <a:rect l="l" t="t" r="r" b="b"/>
            <a:pathLst>
              <a:path w="1224026" h="504825">
                <a:moveTo>
                  <a:pt x="0" y="126237"/>
                </a:moveTo>
                <a:lnTo>
                  <a:pt x="971550" y="126237"/>
                </a:lnTo>
                <a:lnTo>
                  <a:pt x="971550" y="0"/>
                </a:lnTo>
                <a:lnTo>
                  <a:pt x="1224026" y="252349"/>
                </a:lnTo>
                <a:lnTo>
                  <a:pt x="971550" y="504825"/>
                </a:lnTo>
                <a:lnTo>
                  <a:pt x="971550" y="378587"/>
                </a:lnTo>
                <a:lnTo>
                  <a:pt x="0" y="378587"/>
                </a:lnTo>
                <a:lnTo>
                  <a:pt x="0" y="126237"/>
                </a:lnTo>
                <a:close/>
              </a:path>
            </a:pathLst>
          </a:custGeom>
          <a:ln w="15875">
            <a:solidFill>
              <a:srgbClr val="5C53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8"/>
          <p:cNvSpPr/>
          <p:nvPr/>
        </p:nvSpPr>
        <p:spPr>
          <a:xfrm>
            <a:off x="4602832" y="2168523"/>
            <a:ext cx="2233676" cy="1152525"/>
          </a:xfrm>
          <a:custGeom>
            <a:avLst/>
            <a:gdLst/>
            <a:ahLst/>
            <a:cxnLst/>
            <a:rect l="l" t="t" r="r" b="b"/>
            <a:pathLst>
              <a:path w="2233676" h="1152525">
                <a:moveTo>
                  <a:pt x="0" y="1152525"/>
                </a:moveTo>
                <a:lnTo>
                  <a:pt x="2233676" y="1152525"/>
                </a:lnTo>
                <a:lnTo>
                  <a:pt x="2233676" y="0"/>
                </a:lnTo>
                <a:lnTo>
                  <a:pt x="0" y="0"/>
                </a:lnTo>
                <a:lnTo>
                  <a:pt x="0" y="1152525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9 CuadroTexto"/>
          <p:cNvSpPr txBox="1"/>
          <p:nvPr/>
        </p:nvSpPr>
        <p:spPr>
          <a:xfrm>
            <a:off x="738456" y="1965178"/>
            <a:ext cx="24482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1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.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al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izar</a:t>
            </a:r>
            <a:r>
              <a:rPr lang="es-EC" sz="20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egist</a:t>
            </a:r>
            <a:r>
              <a:rPr lang="es-EC" sz="20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co</a:t>
            </a:r>
            <a:r>
              <a:rPr lang="es-EC" sz="20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20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0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de</a:t>
            </a:r>
            <a:r>
              <a:rPr lang="es-EC" sz="20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fue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000" spc="-5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 de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i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000" spc="-5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rma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ción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se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g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ún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el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0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ue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cor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esponda</a:t>
            </a:r>
            <a:endParaRPr lang="es-EC" sz="2000" dirty="0">
              <a:solidFill>
                <a:srgbClr val="0B0B9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932040" y="249237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 smtClean="0">
                <a:solidFill>
                  <a:srgbClr val="0B0B91"/>
                </a:solidFill>
              </a:rPr>
              <a:t>REFERENCIAS</a:t>
            </a:r>
            <a:endParaRPr lang="es-EC" sz="2000" dirty="0">
              <a:solidFill>
                <a:srgbClr val="0B0B91"/>
              </a:solidFill>
            </a:endParaRPr>
          </a:p>
        </p:txBody>
      </p:sp>
      <p:sp>
        <p:nvSpPr>
          <p:cNvPr id="12" name="object 4"/>
          <p:cNvSpPr/>
          <p:nvPr/>
        </p:nvSpPr>
        <p:spPr>
          <a:xfrm>
            <a:off x="467544" y="4013449"/>
            <a:ext cx="3168351" cy="1720708"/>
          </a:xfrm>
          <a:custGeom>
            <a:avLst/>
            <a:gdLst/>
            <a:ahLst/>
            <a:cxnLst/>
            <a:rect l="l" t="t" r="r" b="b"/>
            <a:pathLst>
              <a:path w="2881376" h="2160524">
                <a:moveTo>
                  <a:pt x="0" y="1080262"/>
                </a:moveTo>
                <a:lnTo>
                  <a:pt x="4775" y="991659"/>
                </a:lnTo>
                <a:lnTo>
                  <a:pt x="18856" y="905029"/>
                </a:lnTo>
                <a:lnTo>
                  <a:pt x="41871" y="820651"/>
                </a:lnTo>
                <a:lnTo>
                  <a:pt x="73448" y="738802"/>
                </a:lnTo>
                <a:lnTo>
                  <a:pt x="113218" y="659761"/>
                </a:lnTo>
                <a:lnTo>
                  <a:pt x="160809" y="583804"/>
                </a:lnTo>
                <a:lnTo>
                  <a:pt x="215851" y="511211"/>
                </a:lnTo>
                <a:lnTo>
                  <a:pt x="277973" y="442258"/>
                </a:lnTo>
                <a:lnTo>
                  <a:pt x="346804" y="377225"/>
                </a:lnTo>
                <a:lnTo>
                  <a:pt x="421973" y="316388"/>
                </a:lnTo>
                <a:lnTo>
                  <a:pt x="503109" y="260027"/>
                </a:lnTo>
                <a:lnTo>
                  <a:pt x="589842" y="208418"/>
                </a:lnTo>
                <a:lnTo>
                  <a:pt x="681801" y="161840"/>
                </a:lnTo>
                <a:lnTo>
                  <a:pt x="778615" y="120570"/>
                </a:lnTo>
                <a:lnTo>
                  <a:pt x="879913" y="84887"/>
                </a:lnTo>
                <a:lnTo>
                  <a:pt x="985324" y="55069"/>
                </a:lnTo>
                <a:lnTo>
                  <a:pt x="1094478" y="31393"/>
                </a:lnTo>
                <a:lnTo>
                  <a:pt x="1207004" y="14137"/>
                </a:lnTo>
                <a:lnTo>
                  <a:pt x="1322531" y="3580"/>
                </a:lnTo>
                <a:lnTo>
                  <a:pt x="1440688" y="0"/>
                </a:lnTo>
                <a:lnTo>
                  <a:pt x="1558844" y="3580"/>
                </a:lnTo>
                <a:lnTo>
                  <a:pt x="1674371" y="14137"/>
                </a:lnTo>
                <a:lnTo>
                  <a:pt x="1786897" y="31393"/>
                </a:lnTo>
                <a:lnTo>
                  <a:pt x="1896051" y="55069"/>
                </a:lnTo>
                <a:lnTo>
                  <a:pt x="2001462" y="84887"/>
                </a:lnTo>
                <a:lnTo>
                  <a:pt x="2102760" y="120570"/>
                </a:lnTo>
                <a:lnTo>
                  <a:pt x="2199574" y="161840"/>
                </a:lnTo>
                <a:lnTo>
                  <a:pt x="2291533" y="208418"/>
                </a:lnTo>
                <a:lnTo>
                  <a:pt x="2378266" y="260027"/>
                </a:lnTo>
                <a:lnTo>
                  <a:pt x="2459402" y="316388"/>
                </a:lnTo>
                <a:lnTo>
                  <a:pt x="2534571" y="377225"/>
                </a:lnTo>
                <a:lnTo>
                  <a:pt x="2603402" y="442258"/>
                </a:lnTo>
                <a:lnTo>
                  <a:pt x="2665524" y="511211"/>
                </a:lnTo>
                <a:lnTo>
                  <a:pt x="2720566" y="583804"/>
                </a:lnTo>
                <a:lnTo>
                  <a:pt x="2768157" y="659761"/>
                </a:lnTo>
                <a:lnTo>
                  <a:pt x="2807927" y="738802"/>
                </a:lnTo>
                <a:lnTo>
                  <a:pt x="2839504" y="820651"/>
                </a:lnTo>
                <a:lnTo>
                  <a:pt x="2862519" y="905029"/>
                </a:lnTo>
                <a:lnTo>
                  <a:pt x="2876600" y="991659"/>
                </a:lnTo>
                <a:lnTo>
                  <a:pt x="2881376" y="1080262"/>
                </a:lnTo>
                <a:lnTo>
                  <a:pt x="2876600" y="1168864"/>
                </a:lnTo>
                <a:lnTo>
                  <a:pt x="2862519" y="1255494"/>
                </a:lnTo>
                <a:lnTo>
                  <a:pt x="2839504" y="1339872"/>
                </a:lnTo>
                <a:lnTo>
                  <a:pt x="2807927" y="1421721"/>
                </a:lnTo>
                <a:lnTo>
                  <a:pt x="2768157" y="1500762"/>
                </a:lnTo>
                <a:lnTo>
                  <a:pt x="2720566" y="1576719"/>
                </a:lnTo>
                <a:lnTo>
                  <a:pt x="2665524" y="1649312"/>
                </a:lnTo>
                <a:lnTo>
                  <a:pt x="2603402" y="1718265"/>
                </a:lnTo>
                <a:lnTo>
                  <a:pt x="2534571" y="1783298"/>
                </a:lnTo>
                <a:lnTo>
                  <a:pt x="2459402" y="1844135"/>
                </a:lnTo>
                <a:lnTo>
                  <a:pt x="2378266" y="1900496"/>
                </a:lnTo>
                <a:lnTo>
                  <a:pt x="2291533" y="1952105"/>
                </a:lnTo>
                <a:lnTo>
                  <a:pt x="2199574" y="1998683"/>
                </a:lnTo>
                <a:lnTo>
                  <a:pt x="2102760" y="2039953"/>
                </a:lnTo>
                <a:lnTo>
                  <a:pt x="2001462" y="2075636"/>
                </a:lnTo>
                <a:lnTo>
                  <a:pt x="1896051" y="2105454"/>
                </a:lnTo>
                <a:lnTo>
                  <a:pt x="1786897" y="2129130"/>
                </a:lnTo>
                <a:lnTo>
                  <a:pt x="1674371" y="2146386"/>
                </a:lnTo>
                <a:lnTo>
                  <a:pt x="1558844" y="2156943"/>
                </a:lnTo>
                <a:lnTo>
                  <a:pt x="1440688" y="2160524"/>
                </a:lnTo>
                <a:lnTo>
                  <a:pt x="1322531" y="2156943"/>
                </a:lnTo>
                <a:lnTo>
                  <a:pt x="1207004" y="2146386"/>
                </a:lnTo>
                <a:lnTo>
                  <a:pt x="1094478" y="2129130"/>
                </a:lnTo>
                <a:lnTo>
                  <a:pt x="985324" y="2105454"/>
                </a:lnTo>
                <a:lnTo>
                  <a:pt x="879913" y="2075636"/>
                </a:lnTo>
                <a:lnTo>
                  <a:pt x="778615" y="2039953"/>
                </a:lnTo>
                <a:lnTo>
                  <a:pt x="681801" y="1998683"/>
                </a:lnTo>
                <a:lnTo>
                  <a:pt x="589842" y="1952105"/>
                </a:lnTo>
                <a:lnTo>
                  <a:pt x="503109" y="1900496"/>
                </a:lnTo>
                <a:lnTo>
                  <a:pt x="421973" y="1844135"/>
                </a:lnTo>
                <a:lnTo>
                  <a:pt x="346804" y="1783298"/>
                </a:lnTo>
                <a:lnTo>
                  <a:pt x="277973" y="1718265"/>
                </a:lnTo>
                <a:lnTo>
                  <a:pt x="215851" y="1649312"/>
                </a:lnTo>
                <a:lnTo>
                  <a:pt x="160809" y="1576719"/>
                </a:lnTo>
                <a:lnTo>
                  <a:pt x="113218" y="1500762"/>
                </a:lnTo>
                <a:lnTo>
                  <a:pt x="73448" y="1421721"/>
                </a:lnTo>
                <a:lnTo>
                  <a:pt x="41871" y="1339872"/>
                </a:lnTo>
                <a:lnTo>
                  <a:pt x="18856" y="1255494"/>
                </a:lnTo>
                <a:lnTo>
                  <a:pt x="4775" y="1168864"/>
                </a:lnTo>
                <a:lnTo>
                  <a:pt x="0" y="1080262"/>
                </a:lnTo>
                <a:close/>
              </a:path>
            </a:pathLst>
          </a:custGeom>
          <a:ln w="15875">
            <a:solidFill>
              <a:srgbClr val="89211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7"/>
          <p:cNvSpPr/>
          <p:nvPr/>
        </p:nvSpPr>
        <p:spPr>
          <a:xfrm>
            <a:off x="3635894" y="4646046"/>
            <a:ext cx="1184459" cy="504825"/>
          </a:xfrm>
          <a:custGeom>
            <a:avLst/>
            <a:gdLst/>
            <a:ahLst/>
            <a:cxnLst/>
            <a:rect l="l" t="t" r="r" b="b"/>
            <a:pathLst>
              <a:path w="1224026" h="504825">
                <a:moveTo>
                  <a:pt x="0" y="126237"/>
                </a:moveTo>
                <a:lnTo>
                  <a:pt x="971550" y="126237"/>
                </a:lnTo>
                <a:lnTo>
                  <a:pt x="971550" y="0"/>
                </a:lnTo>
                <a:lnTo>
                  <a:pt x="1224026" y="252349"/>
                </a:lnTo>
                <a:lnTo>
                  <a:pt x="971550" y="504825"/>
                </a:lnTo>
                <a:lnTo>
                  <a:pt x="971550" y="378587"/>
                </a:lnTo>
                <a:lnTo>
                  <a:pt x="0" y="378587"/>
                </a:lnTo>
                <a:lnTo>
                  <a:pt x="0" y="126237"/>
                </a:lnTo>
                <a:close/>
              </a:path>
            </a:pathLst>
          </a:custGeom>
          <a:ln w="15875">
            <a:solidFill>
              <a:srgbClr val="5C53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8"/>
          <p:cNvSpPr/>
          <p:nvPr/>
        </p:nvSpPr>
        <p:spPr>
          <a:xfrm>
            <a:off x="4769824" y="4417342"/>
            <a:ext cx="2233676" cy="1152525"/>
          </a:xfrm>
          <a:custGeom>
            <a:avLst/>
            <a:gdLst/>
            <a:ahLst/>
            <a:cxnLst/>
            <a:rect l="l" t="t" r="r" b="b"/>
            <a:pathLst>
              <a:path w="2233676" h="1152525">
                <a:moveTo>
                  <a:pt x="0" y="1152525"/>
                </a:moveTo>
                <a:lnTo>
                  <a:pt x="2233676" y="1152525"/>
                </a:lnTo>
                <a:lnTo>
                  <a:pt x="2233676" y="0"/>
                </a:lnTo>
                <a:lnTo>
                  <a:pt x="0" y="0"/>
                </a:lnTo>
                <a:lnTo>
                  <a:pt x="0" y="1152525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15 CuadroTexto"/>
          <p:cNvSpPr txBox="1"/>
          <p:nvPr/>
        </p:nvSpPr>
        <p:spPr>
          <a:xfrm>
            <a:off x="772776" y="4293491"/>
            <a:ext cx="27191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2.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Inco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po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20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y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a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ñ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den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del</a:t>
            </a:r>
            <a:r>
              <a:rPr lang="es-EC" sz="20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5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te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x</a:t>
            </a:r>
            <a:r>
              <a:rPr lang="es-EC" sz="20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idea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ue se u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izó</a:t>
            </a:r>
          </a:p>
          <a:p>
            <a:endParaRPr lang="es-EC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932040" y="473470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 smtClean="0">
                <a:solidFill>
                  <a:srgbClr val="0B0B91"/>
                </a:solidFill>
              </a:rPr>
              <a:t>CITA EN TEXTO</a:t>
            </a:r>
            <a:endParaRPr lang="es-EC" sz="2000" dirty="0">
              <a:solidFill>
                <a:srgbClr val="0B0B9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186728" y="3274784"/>
            <a:ext cx="3986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u="sng" spc="10" dirty="0">
                <a:solidFill>
                  <a:srgbClr val="C00000"/>
                </a:solidFill>
                <a:latin typeface="Franklin Gothic Book"/>
                <a:cs typeface="Franklin Gothic Book"/>
              </a:rPr>
              <a:t>RE</a:t>
            </a:r>
            <a:r>
              <a:rPr lang="es-EC" u="sng" dirty="0">
                <a:solidFill>
                  <a:srgbClr val="C00000"/>
                </a:solidFill>
                <a:latin typeface="Franklin Gothic Book"/>
                <a:cs typeface="Franklin Gothic Book"/>
              </a:rPr>
              <a:t>CU</a:t>
            </a:r>
            <a:r>
              <a:rPr lang="es-EC" u="sng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u="sng" dirty="0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lang="es-EC" u="sng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lang="es-EC" u="sng" dirty="0">
                <a:solidFill>
                  <a:srgbClr val="C00000"/>
                </a:solidFill>
                <a:latin typeface="Franklin Gothic Book"/>
                <a:cs typeface="Franklin Gothic Book"/>
              </a:rPr>
              <a:t>E:</a:t>
            </a:r>
            <a:r>
              <a:rPr lang="es-EC" spc="-3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Si 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n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 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s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 rea</a:t>
            </a:r>
            <a:r>
              <a:rPr lang="es-EC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l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i</a:t>
            </a:r>
            <a:r>
              <a:rPr lang="es-EC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z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a</a:t>
            </a:r>
            <a:r>
              <a:rPr lang="es-EC" spc="-40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la re</a:t>
            </a:r>
            <a:r>
              <a:rPr lang="es-EC" spc="-40" dirty="0">
                <a:solidFill>
                  <a:srgbClr val="C00000"/>
                </a:solidFill>
                <a:latin typeface="Franklin Gothic Book"/>
                <a:cs typeface="Franklin Gothic Book"/>
              </a:rPr>
              <a:t>f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n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cia 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p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rime</a:t>
            </a:r>
            <a:r>
              <a:rPr lang="es-EC" spc="-20" dirty="0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o,</a:t>
            </a:r>
            <a:r>
              <a:rPr lang="es-EC" spc="-30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es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p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osible 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q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u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se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p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ie</a:t>
            </a:r>
            <a:r>
              <a:rPr lang="es-EC" spc="-20" dirty="0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da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los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da</a:t>
            </a:r>
            <a:r>
              <a:rPr lang="es-EC" spc="-25" dirty="0">
                <a:solidFill>
                  <a:srgbClr val="C00000"/>
                </a:solidFill>
                <a:latin typeface="Franklin Gothic Book"/>
                <a:cs typeface="Franklin Gothic Book"/>
              </a:rPr>
              <a:t>t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os co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m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p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l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-25" dirty="0">
                <a:solidFill>
                  <a:srgbClr val="C00000"/>
                </a:solidFill>
                <a:latin typeface="Franklin Gothic Book"/>
                <a:cs typeface="Franklin Gothic Book"/>
              </a:rPr>
              <a:t>t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os</a:t>
            </a:r>
            <a:r>
              <a:rPr lang="es-EC" spc="-30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de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la f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u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n</a:t>
            </a:r>
            <a:r>
              <a:rPr lang="es-EC" spc="-25" dirty="0">
                <a:solidFill>
                  <a:srgbClr val="C00000"/>
                </a:solidFill>
                <a:latin typeface="Franklin Gothic Book"/>
                <a:cs typeface="Franklin Gothic Book"/>
              </a:rPr>
              <a:t>t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 al </a:t>
            </a:r>
            <a:r>
              <a:rPr lang="es-EC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f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inal del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trabajo</a:t>
            </a:r>
            <a:endParaRPr lang="es-EC" dirty="0">
              <a:latin typeface="Franklin Gothic Book"/>
              <a:cs typeface="Franklin Gothic Book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03601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LISTADO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endParaRPr lang="es-EC" sz="32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4618533"/>
            <a:ext cx="8604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>
                <a:solidFill>
                  <a:srgbClr val="0B0B91"/>
                </a:solidFill>
                <a:cs typeface="Franklin Gothic Book"/>
              </a:rPr>
              <a:t>Tomado de: Citación y Referencias APA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 smtClean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 smtClean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 smtClean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 smtClean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“</a:t>
            </a:r>
            <a:r>
              <a:rPr lang="es-EC" sz="32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no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de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os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3200" spc="-9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opósi</a:t>
            </a:r>
            <a:r>
              <a:rPr lang="es-EC" sz="3200" spc="-9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os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d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list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las re</a:t>
            </a:r>
            <a:r>
              <a:rPr lang="es-EC" sz="3200" spc="-114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er</a:t>
            </a:r>
            <a:r>
              <a:rPr lang="es-EC" sz="32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nc</a:t>
            </a:r>
            <a:r>
              <a:rPr lang="es-EC" sz="32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as es permi</a:t>
            </a:r>
            <a:r>
              <a:rPr lang="es-EC" sz="32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ir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los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lec</a:t>
            </a:r>
            <a:r>
              <a:rPr lang="es-EC" sz="3200" spc="-8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ores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rec</a:t>
            </a:r>
            <a:r>
              <a:rPr lang="es-EC" sz="32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perar y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ut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ilizar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las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fu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3200" spc="-10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”</a:t>
            </a:r>
            <a:r>
              <a:rPr lang="es-EC" sz="3200" spc="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(A</a:t>
            </a:r>
            <a:r>
              <a:rPr lang="es-EC" sz="3200" spc="-18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,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2</a:t>
            </a:r>
            <a:r>
              <a:rPr lang="es-EC" sz="3200" spc="-18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0</a:t>
            </a:r>
            <a:r>
              <a:rPr lang="es-EC" sz="3200" spc="-16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1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0,</a:t>
            </a:r>
            <a:r>
              <a:rPr lang="es-EC" sz="3200" spc="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p.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7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1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93).</a:t>
            </a:r>
            <a:endParaRPr lang="es-EC" sz="32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endParaRPr lang="es-EC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81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4671" y="836713"/>
            <a:ext cx="8725801" cy="495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8788" marR="198120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6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oda 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ita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ue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ingr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só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en 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l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x</a:t>
            </a:r>
            <a:r>
              <a:rPr lang="es-EC" sz="2800" spc="-45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o,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debe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co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tar con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una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re</a:t>
            </a:r>
            <a:r>
              <a:rPr lang="es-EC" sz="2800" spc="-7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en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ia</a:t>
            </a: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458788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Cada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ada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ie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v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ari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da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os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para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identi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icar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y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re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upe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ar</a:t>
            </a:r>
            <a:r>
              <a:rPr lang="es-EC" sz="2800" spc="3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las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ob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as</a:t>
            </a:r>
            <a:r>
              <a:rPr lang="es-EC" sz="2800" spc="2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ci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d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as</a:t>
            </a: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458788" marR="12700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debe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ingr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sar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en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den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al</a:t>
            </a:r>
            <a:r>
              <a:rPr lang="es-EC" sz="2800" spc="-35" dirty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abé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ico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las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ent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d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as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en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la lista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de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re</a:t>
            </a:r>
            <a:r>
              <a:rPr lang="es-EC" sz="2800" spc="-70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en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ia</a:t>
            </a: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458788" marR="12700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No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2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ut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ilizan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viñ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tas,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guion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num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ración</a:t>
            </a: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458788" indent="-457200">
              <a:lnSpc>
                <a:spcPts val="500"/>
              </a:lnSpc>
              <a:spcBef>
                <a:spcPts val="27"/>
              </a:spcBef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endParaRPr lang="es-EC" sz="2800" dirty="0">
              <a:solidFill>
                <a:srgbClr val="0B0B91"/>
              </a:solidFill>
            </a:endParaRPr>
          </a:p>
          <a:p>
            <a:pPr marL="458788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ut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iliza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sangría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colgan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458788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Los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ca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m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pos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d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0" dirty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ormación 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ue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ne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esita</a:t>
            </a:r>
            <a:r>
              <a:rPr lang="es-EC" sz="3200" spc="-10" dirty="0" smtClean="0">
                <a:latin typeface="Franklin Gothic Book"/>
                <a:cs typeface="Franklin Gothic Book"/>
              </a:rPr>
              <a:t>, </a:t>
            </a:r>
            <a:r>
              <a:rPr lang="es-EC" sz="2800" spc="-10" dirty="0" smtClean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varían según el tipo de fuente</a:t>
            </a:r>
          </a:p>
          <a:p>
            <a:pPr marL="458788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0" dirty="0" smtClean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Cada campo de información se separa con un punto.</a:t>
            </a:r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7888" y="5843578"/>
            <a:ext cx="72728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solidFill>
                  <a:srgbClr val="0B0B91"/>
                </a:solidFill>
                <a:cs typeface="Franklin Gothic Book"/>
              </a:rPr>
              <a:t>Tomado de: Citación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9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63688" y="714410"/>
            <a:ext cx="7056784" cy="5738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79713" y="1008345"/>
            <a:ext cx="6552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dirty="0" smtClean="0">
                <a:solidFill>
                  <a:srgbClr val="0B0B91"/>
                </a:solidFill>
              </a:rPr>
              <a:t>1.-	Referencias de Libros</a:t>
            </a:r>
          </a:p>
          <a:p>
            <a:endParaRPr lang="es-EC" sz="3200" dirty="0" smtClean="0">
              <a:solidFill>
                <a:srgbClr val="0B0B91"/>
              </a:solidFill>
            </a:endParaRPr>
          </a:p>
          <a:p>
            <a:r>
              <a:rPr lang="es-EC" sz="3200" dirty="0" err="1" smtClean="0">
                <a:solidFill>
                  <a:srgbClr val="0B0B91"/>
                </a:solidFill>
              </a:rPr>
              <a:t>Blanchard</a:t>
            </a:r>
            <a:r>
              <a:rPr lang="es-EC" sz="3200" dirty="0" smtClean="0">
                <a:solidFill>
                  <a:srgbClr val="0B0B91"/>
                </a:solidFill>
              </a:rPr>
              <a:t>, Olivier y Pérez </a:t>
            </a:r>
            <a:r>
              <a:rPr lang="es-EC" sz="3200" dirty="0" err="1" smtClean="0">
                <a:solidFill>
                  <a:srgbClr val="0B0B91"/>
                </a:solidFill>
              </a:rPr>
              <a:t>Enri</a:t>
            </a:r>
            <a:r>
              <a:rPr lang="es-EC" sz="3200" dirty="0" smtClean="0">
                <a:solidFill>
                  <a:srgbClr val="0B0B91"/>
                </a:solidFill>
              </a:rPr>
              <a:t>, Daniel. 	</a:t>
            </a:r>
            <a:r>
              <a:rPr lang="es-EC" sz="3200" i="1" dirty="0" smtClean="0">
                <a:solidFill>
                  <a:srgbClr val="0B0B91"/>
                </a:solidFill>
              </a:rPr>
              <a:t>Macroeconomía. Teoría y 	Política 	Económica 	con 	aplicaciones 	a 	América 	Latina.</a:t>
            </a:r>
            <a:r>
              <a:rPr lang="es-EC" sz="3200" dirty="0" smtClean="0">
                <a:solidFill>
                  <a:srgbClr val="0B0B91"/>
                </a:solidFill>
              </a:rPr>
              <a:t> 	Prentice 	Hall 	Primera 	Edición Abril 	2000. 	Cap. 4</a:t>
            </a:r>
            <a:endParaRPr lang="es-EC" sz="2800" dirty="0">
              <a:solidFill>
                <a:srgbClr val="0B0B91"/>
              </a:solidFill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35486" y="2564904"/>
            <a:ext cx="1115616" cy="12270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ría fra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cesa</a:t>
            </a:r>
            <a:r>
              <a:rPr sz="1800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o co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nte</a:t>
            </a:r>
            <a:endParaRPr sz="1800" dirty="0">
              <a:latin typeface="Arial"/>
              <a:cs typeface="Arial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1151102" y="2780928"/>
            <a:ext cx="1260658" cy="2433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1151102" y="3024281"/>
            <a:ext cx="1620698" cy="17008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968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>
                <a:solidFill>
                  <a:srgbClr val="0B0B91"/>
                </a:solidFill>
              </a:rPr>
              <a:t>2.-	Referencia de artículo de periódico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r>
              <a:rPr lang="es-EC" sz="2800" dirty="0" smtClean="0">
                <a:solidFill>
                  <a:srgbClr val="0B0B91"/>
                </a:solidFill>
              </a:rPr>
              <a:t>Albornoz </a:t>
            </a:r>
            <a:r>
              <a:rPr lang="es-EC" sz="2800" dirty="0" err="1">
                <a:solidFill>
                  <a:srgbClr val="0B0B91"/>
                </a:solidFill>
              </a:rPr>
              <a:t>Guarderas</a:t>
            </a:r>
            <a:r>
              <a:rPr lang="es-EC" sz="2800" dirty="0">
                <a:solidFill>
                  <a:srgbClr val="0B0B91"/>
                </a:solidFill>
              </a:rPr>
              <a:t>, Vicente. (21 de febrero de 2016). 	Demasiado gasto causa Recesión. </a:t>
            </a:r>
            <a:r>
              <a:rPr lang="es-EC" sz="2800" i="1" dirty="0">
                <a:solidFill>
                  <a:srgbClr val="0B0B91"/>
                </a:solidFill>
              </a:rPr>
              <a:t>El Comercio. 	</a:t>
            </a:r>
            <a:r>
              <a:rPr lang="es-EC" sz="2800" dirty="0">
                <a:solidFill>
                  <a:srgbClr val="0B0B91"/>
                </a:solidFill>
              </a:rPr>
              <a:t>Sección Opinión.  Recuperado de</a:t>
            </a:r>
            <a:r>
              <a:rPr lang="es-EC" sz="2800" dirty="0">
                <a:solidFill>
                  <a:srgbClr val="0B0B91"/>
                </a:solidFill>
                <a:hlinkClick r:id="rId2"/>
              </a:rPr>
              <a:t>	http://www.elcomercio.com/opinion/gasto-causa-	recesion.html</a:t>
            </a:r>
            <a:r>
              <a:rPr lang="es-EC" sz="2800" dirty="0">
                <a:solidFill>
                  <a:srgbClr val="0B0B91"/>
                </a:solidFill>
              </a:rPr>
              <a:t>, en febrero de 2016</a:t>
            </a:r>
            <a:r>
              <a:rPr lang="es-EC" sz="2800" dirty="0" smtClean="0">
                <a:solidFill>
                  <a:srgbClr val="0B0B91"/>
                </a:solidFill>
              </a:rPr>
              <a:t>.</a:t>
            </a:r>
            <a:endParaRPr lang="es-EC" sz="28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51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>
                <a:solidFill>
                  <a:srgbClr val="0B0B91"/>
                </a:solidFill>
              </a:rPr>
              <a:t>3</a:t>
            </a:r>
            <a:r>
              <a:rPr lang="es-EC" sz="2800" dirty="0" smtClean="0">
                <a:solidFill>
                  <a:srgbClr val="0B0B91"/>
                </a:solidFill>
              </a:rPr>
              <a:t>.-	Referencia de artículo de página web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r>
              <a:rPr lang="es-EC" sz="2800" dirty="0" err="1" smtClean="0">
                <a:solidFill>
                  <a:srgbClr val="0B0B91"/>
                </a:solidFill>
              </a:rPr>
              <a:t>Stiglitz</a:t>
            </a:r>
            <a:r>
              <a:rPr lang="es-EC" sz="2800" dirty="0">
                <a:solidFill>
                  <a:srgbClr val="0B0B91"/>
                </a:solidFill>
              </a:rPr>
              <a:t>, </a:t>
            </a:r>
            <a:r>
              <a:rPr lang="es-EC" sz="2800" dirty="0" smtClean="0">
                <a:solidFill>
                  <a:srgbClr val="0B0B91"/>
                </a:solidFill>
              </a:rPr>
              <a:t>Joseph </a:t>
            </a:r>
            <a:r>
              <a:rPr lang="es-EC" sz="2800" dirty="0">
                <a:solidFill>
                  <a:srgbClr val="0B0B91"/>
                </a:solidFill>
              </a:rPr>
              <a:t>y </a:t>
            </a:r>
            <a:r>
              <a:rPr lang="es-EC" sz="2800" dirty="0" err="1">
                <a:solidFill>
                  <a:srgbClr val="0B0B91"/>
                </a:solidFill>
              </a:rPr>
              <a:t>Rashid</a:t>
            </a:r>
            <a:r>
              <a:rPr lang="es-EC" sz="2800" dirty="0">
                <a:solidFill>
                  <a:srgbClr val="0B0B91"/>
                </a:solidFill>
              </a:rPr>
              <a:t> Hamid. ¿Qué está frenando a la </a:t>
            </a:r>
            <a:r>
              <a:rPr lang="es-EC" sz="2800" dirty="0" smtClean="0">
                <a:solidFill>
                  <a:srgbClr val="0B0B91"/>
                </a:solidFill>
              </a:rPr>
              <a:t>	economía </a:t>
            </a:r>
            <a:r>
              <a:rPr lang="es-EC" sz="2800" dirty="0">
                <a:solidFill>
                  <a:srgbClr val="0B0B91"/>
                </a:solidFill>
              </a:rPr>
              <a:t>mundial</a:t>
            </a:r>
            <a:r>
              <a:rPr lang="es-EC" sz="2800" dirty="0" smtClean="0">
                <a:solidFill>
                  <a:srgbClr val="0B0B91"/>
                </a:solidFill>
              </a:rPr>
              <a:t>?. Febrero de 2016 </a:t>
            </a:r>
            <a:r>
              <a:rPr lang="es-EC" sz="2800" dirty="0">
                <a:solidFill>
                  <a:srgbClr val="0B0B91"/>
                </a:solidFill>
              </a:rPr>
              <a:t>Recuperado </a:t>
            </a:r>
            <a:r>
              <a:rPr lang="es-EC" sz="2800" dirty="0" smtClean="0">
                <a:solidFill>
                  <a:srgbClr val="0B0B91"/>
                </a:solidFill>
              </a:rPr>
              <a:t>	de</a:t>
            </a:r>
            <a:r>
              <a:rPr lang="es-EC" sz="2800" dirty="0" smtClean="0"/>
              <a:t> </a:t>
            </a:r>
            <a:r>
              <a:rPr lang="es-EC" sz="2800" dirty="0">
                <a:hlinkClick r:id="rId2"/>
              </a:rPr>
              <a:t>https://</a:t>
            </a:r>
            <a:r>
              <a:rPr lang="es-EC" sz="2800" dirty="0" smtClean="0">
                <a:hlinkClick r:id="rId2"/>
              </a:rPr>
              <a:t>www.project-	syndicate.org/</a:t>
            </a:r>
            <a:r>
              <a:rPr lang="es-EC" sz="2800" dirty="0" err="1" smtClean="0">
                <a:hlinkClick r:id="rId2"/>
              </a:rPr>
              <a:t>commentary</a:t>
            </a:r>
            <a:r>
              <a:rPr lang="es-EC" sz="2800" dirty="0" smtClean="0">
                <a:hlinkClick r:id="rId2"/>
              </a:rPr>
              <a:t>/</a:t>
            </a:r>
            <a:r>
              <a:rPr lang="es-EC" sz="2800" dirty="0" err="1" smtClean="0">
                <a:hlinkClick r:id="rId2"/>
              </a:rPr>
              <a:t>whats</a:t>
            </a:r>
            <a:r>
              <a:rPr lang="es-EC" sz="2800" dirty="0" smtClean="0">
                <a:hlinkClick r:id="rId2"/>
              </a:rPr>
              <a:t>-holding-back-	</a:t>
            </a:r>
            <a:r>
              <a:rPr lang="es-EC" sz="2800" dirty="0" err="1" smtClean="0">
                <a:hlinkClick r:id="rId2"/>
              </a:rPr>
              <a:t>the</a:t>
            </a:r>
            <a:r>
              <a:rPr lang="es-EC" sz="2800" dirty="0" smtClean="0">
                <a:hlinkClick r:id="rId2"/>
              </a:rPr>
              <a:t>-global-</a:t>
            </a:r>
            <a:r>
              <a:rPr lang="es-EC" sz="2800" dirty="0" err="1" smtClean="0">
                <a:hlinkClick r:id="rId2"/>
              </a:rPr>
              <a:t>economy</a:t>
            </a:r>
            <a:r>
              <a:rPr lang="es-EC" sz="2800" dirty="0" smtClean="0">
                <a:hlinkClick r:id="rId2"/>
              </a:rPr>
              <a:t>-</a:t>
            </a:r>
            <a:r>
              <a:rPr lang="es-EC" sz="2800" dirty="0" err="1" smtClean="0">
                <a:hlinkClick r:id="rId2"/>
              </a:rPr>
              <a:t>by</a:t>
            </a:r>
            <a:r>
              <a:rPr lang="es-EC" sz="2800" dirty="0" smtClean="0">
                <a:hlinkClick r:id="rId2"/>
              </a:rPr>
              <a:t>-</a:t>
            </a:r>
            <a:r>
              <a:rPr lang="es-EC" sz="2800" dirty="0" err="1" smtClean="0">
                <a:hlinkClick r:id="rId2"/>
              </a:rPr>
              <a:t>joseph</a:t>
            </a:r>
            <a:r>
              <a:rPr lang="es-EC" sz="2800" dirty="0" smtClean="0">
                <a:hlinkClick r:id="rId2"/>
              </a:rPr>
              <a:t>-e-</a:t>
            </a:r>
            <a:r>
              <a:rPr lang="es-EC" sz="2800" dirty="0">
                <a:hlinkClick r:id="rId2"/>
              </a:rPr>
              <a:t>-</a:t>
            </a:r>
            <a:r>
              <a:rPr lang="es-EC" sz="2800" dirty="0" err="1" smtClean="0">
                <a:hlinkClick r:id="rId2"/>
              </a:rPr>
              <a:t>stiglitz</a:t>
            </a:r>
            <a:r>
              <a:rPr lang="es-EC" sz="2800" dirty="0" smtClean="0">
                <a:hlinkClick r:id="rId2"/>
              </a:rPr>
              <a:t>-and-	hamid-rashid-2016-	02/spanish#w9S5rC5k4DFsykGH.99</a:t>
            </a:r>
            <a:r>
              <a:rPr lang="es-EC" sz="2800" dirty="0" smtClean="0"/>
              <a:t> en febrero de 	2016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1600804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>
                <a:solidFill>
                  <a:srgbClr val="0B0B91"/>
                </a:solidFill>
              </a:rPr>
              <a:t>3</a:t>
            </a:r>
            <a:r>
              <a:rPr lang="es-EC" sz="2800" dirty="0" smtClean="0">
                <a:solidFill>
                  <a:srgbClr val="0B0B91"/>
                </a:solidFill>
              </a:rPr>
              <a:t>.-	Referencia de artículos de revista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r>
              <a:rPr lang="es-EC" sz="2800" dirty="0" smtClean="0">
                <a:solidFill>
                  <a:srgbClr val="0B0B91"/>
                </a:solidFill>
              </a:rPr>
              <a:t>Carrillo, Paul. Efectos Macroeconómicos de la Política 	Fiscal en Ecuador 1993 – 2009. </a:t>
            </a:r>
            <a:r>
              <a:rPr lang="es-EC" sz="2800" i="1" dirty="0" smtClean="0">
                <a:solidFill>
                  <a:srgbClr val="0B0B91"/>
                </a:solidFill>
              </a:rPr>
              <a:t>Analítica. 9</a:t>
            </a:r>
            <a:r>
              <a:rPr lang="es-EC" sz="2800" dirty="0" smtClean="0">
                <a:solidFill>
                  <a:srgbClr val="0B0B91"/>
                </a:solidFill>
              </a:rPr>
              <a:t> (1), 	2015.</a:t>
            </a:r>
          </a:p>
          <a:p>
            <a:endParaRPr lang="es-EC" sz="2800" dirty="0">
              <a:solidFill>
                <a:srgbClr val="0B0B91"/>
              </a:solidFill>
            </a:endParaRPr>
          </a:p>
          <a:p>
            <a:r>
              <a:rPr lang="es-EC" sz="2800" dirty="0" smtClean="0">
                <a:solidFill>
                  <a:srgbClr val="0B0B91"/>
                </a:solidFill>
              </a:rPr>
              <a:t>Camino, Rafael. Impulso a sectores comunitarios rurales, 	propuesta de modelo de gestión, caso </a:t>
            </a:r>
            <a:r>
              <a:rPr lang="es-EC" sz="2800" dirty="0" err="1" smtClean="0">
                <a:solidFill>
                  <a:srgbClr val="0B0B91"/>
                </a:solidFill>
              </a:rPr>
              <a:t>Yanacocha</a:t>
            </a:r>
            <a:r>
              <a:rPr lang="es-EC" sz="2800" dirty="0" smtClean="0">
                <a:solidFill>
                  <a:srgbClr val="0B0B91"/>
                </a:solidFill>
              </a:rPr>
              <a:t> - 	Nono. </a:t>
            </a:r>
            <a:r>
              <a:rPr lang="es-EC" sz="2800" i="1" dirty="0" smtClean="0">
                <a:solidFill>
                  <a:srgbClr val="0B0B91"/>
                </a:solidFill>
              </a:rPr>
              <a:t>Valor Agregado. </a:t>
            </a:r>
            <a:r>
              <a:rPr lang="es-EC" sz="2800" dirty="0" smtClean="0">
                <a:solidFill>
                  <a:srgbClr val="0B0B91"/>
                </a:solidFill>
              </a:rPr>
              <a:t>4, 2015.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27584" y="5589240"/>
            <a:ext cx="72728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solidFill>
                  <a:srgbClr val="0B0B91"/>
                </a:solidFill>
                <a:cs typeface="Franklin Gothic Book"/>
              </a:rPr>
              <a:t>Tomado de: Citación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endParaRPr lang="es-EC" sz="2000" dirty="0"/>
          </a:p>
          <a:p>
            <a:endParaRPr lang="es-EC" dirty="0"/>
          </a:p>
        </p:txBody>
      </p:sp>
      <p:sp>
        <p:nvSpPr>
          <p:cNvPr id="6" name="5 CuadroTexto"/>
          <p:cNvSpPr txBox="1"/>
          <p:nvPr/>
        </p:nvSpPr>
        <p:spPr>
          <a:xfrm>
            <a:off x="5004048" y="3064215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dirty="0" smtClean="0">
                <a:solidFill>
                  <a:srgbClr val="FF0000"/>
                </a:solidFill>
              </a:rPr>
              <a:t>Volumen</a:t>
            </a:r>
            <a:endParaRPr lang="es-EC" sz="1600" dirty="0">
              <a:solidFill>
                <a:srgbClr val="FF0000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6012160" y="2780928"/>
            <a:ext cx="1080120" cy="45256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452320" y="319964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dirty="0" smtClean="0">
                <a:solidFill>
                  <a:srgbClr val="FF0000"/>
                </a:solidFill>
              </a:rPr>
              <a:t>Número</a:t>
            </a:r>
            <a:endParaRPr lang="es-EC" sz="1600" dirty="0">
              <a:solidFill>
                <a:srgbClr val="FF0000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flipH="1" flipV="1">
            <a:off x="7524328" y="2780928"/>
            <a:ext cx="72008" cy="4187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716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>
                <a:solidFill>
                  <a:srgbClr val="0B0B91"/>
                </a:solidFill>
              </a:rPr>
              <a:t>4.-	Referencia de estadísticas para Tablas o Figuras.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r>
              <a:rPr lang="es-EC" sz="2800" dirty="0" smtClean="0">
                <a:solidFill>
                  <a:srgbClr val="0B0B91"/>
                </a:solidFill>
              </a:rPr>
              <a:t>Banco Central del Ecuador. Información estadística 	mensual No 1967 Recuperado de 	</a:t>
            </a:r>
            <a:r>
              <a:rPr lang="es-EC" sz="2800" dirty="0" smtClean="0">
                <a:solidFill>
                  <a:srgbClr val="0B0B91"/>
                </a:solidFill>
                <a:hlinkClick r:id="rId2"/>
              </a:rPr>
              <a:t>http</a:t>
            </a:r>
            <a:r>
              <a:rPr lang="es-EC" sz="2800" dirty="0">
                <a:solidFill>
                  <a:srgbClr val="0B0B91"/>
                </a:solidFill>
                <a:hlinkClick r:id="rId2"/>
              </a:rPr>
              <a:t>://</a:t>
            </a:r>
            <a:r>
              <a:rPr lang="es-EC" sz="2800" dirty="0" smtClean="0">
                <a:solidFill>
                  <a:srgbClr val="0B0B91"/>
                </a:solidFill>
                <a:hlinkClick r:id="rId2"/>
              </a:rPr>
              <a:t>www.bce.fin.ec/index.php/component/k2/it	</a:t>
            </a:r>
            <a:r>
              <a:rPr lang="es-EC" sz="2800" dirty="0" err="1" smtClean="0">
                <a:solidFill>
                  <a:srgbClr val="0B0B91"/>
                </a:solidFill>
                <a:hlinkClick r:id="rId2"/>
              </a:rPr>
              <a:t>em</a:t>
            </a:r>
            <a:r>
              <a:rPr lang="es-EC" sz="2800" dirty="0" smtClean="0">
                <a:solidFill>
                  <a:srgbClr val="0B0B91"/>
                </a:solidFill>
                <a:hlinkClick r:id="rId2"/>
              </a:rPr>
              <a:t>/776</a:t>
            </a:r>
            <a:r>
              <a:rPr lang="es-EC" sz="2800" dirty="0" smtClean="0">
                <a:solidFill>
                  <a:srgbClr val="0B0B91"/>
                </a:solidFill>
              </a:rPr>
              <a:t> </a:t>
            </a:r>
            <a:r>
              <a:rPr lang="es-EC" sz="2800" smtClean="0">
                <a:solidFill>
                  <a:srgbClr val="0B0B91"/>
                </a:solidFill>
              </a:rPr>
              <a:t>en febrero de 2016.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endParaRPr lang="es-EC" sz="2800" dirty="0" smtClean="0">
              <a:solidFill>
                <a:srgbClr val="0B0B9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44176" y="5301208"/>
            <a:ext cx="7788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solidFill>
                  <a:srgbClr val="0B0B91"/>
                </a:solidFill>
                <a:cs typeface="Franklin Gothic Book"/>
              </a:rPr>
              <a:t>Tomado de: Citación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endParaRPr lang="es-EC" sz="2400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4723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TABLAS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93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1196" y="44624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3200" b="1" dirty="0" smtClean="0">
                <a:solidFill>
                  <a:srgbClr val="0B0B91"/>
                </a:solidFill>
              </a:rPr>
              <a:t>OTRAS NORMAS DE PRESENTACIÓN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Existen 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otras normas de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presentación que deben tomarse en cuenta, al momento elaborar el Trabajo de Titulación. Tales normas pueden encontrase en el siguiente link:</a:t>
            </a: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r>
              <a:rPr lang="es-EC" sz="2800" dirty="0">
                <a:solidFill>
                  <a:srgbClr val="0B0B91"/>
                </a:solidFill>
                <a:cs typeface="Franklin Gothic Book"/>
                <a:hlinkClick r:id="rId2"/>
              </a:rPr>
              <a:t>http://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  <a:hlinkClick r:id="rId2"/>
              </a:rPr>
              <a:t>www.udla.edu.ec/wp-content/uploads/2016/08/Guia-General-de-Titulacion.pdf</a:t>
            </a: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118485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4000" b="1" dirty="0" smtClean="0">
                <a:solidFill>
                  <a:srgbClr val="0B0B91"/>
                </a:solidFill>
              </a:rPr>
              <a:t>REFERENCIAS </a:t>
            </a:r>
            <a:endParaRPr lang="es-EC" sz="40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spc="-15" dirty="0">
                <a:latin typeface="Constantia"/>
                <a:cs typeface="Constantia"/>
              </a:rPr>
              <a:t>As</a:t>
            </a:r>
            <a:r>
              <a:rPr lang="es-EC" sz="2800" spc="-30" dirty="0">
                <a:latin typeface="Constantia"/>
                <a:cs typeface="Constantia"/>
              </a:rPr>
              <a:t>o</a:t>
            </a:r>
            <a:r>
              <a:rPr lang="es-EC" sz="2800" spc="-15" dirty="0">
                <a:latin typeface="Constantia"/>
                <a:cs typeface="Constantia"/>
              </a:rPr>
              <a:t>ciación Americana</a:t>
            </a:r>
            <a:r>
              <a:rPr lang="es-EC" sz="2800" spc="-110" dirty="0">
                <a:latin typeface="Constantia"/>
                <a:cs typeface="Constantia"/>
              </a:rPr>
              <a:t> </a:t>
            </a:r>
            <a:r>
              <a:rPr lang="es-EC" sz="2800" spc="-15" dirty="0">
                <a:latin typeface="Constantia"/>
                <a:cs typeface="Constantia"/>
              </a:rPr>
              <a:t>de</a:t>
            </a:r>
            <a:r>
              <a:rPr lang="es-EC" sz="2800" spc="-60" dirty="0">
                <a:latin typeface="Constantia"/>
                <a:cs typeface="Constantia"/>
              </a:rPr>
              <a:t> </a:t>
            </a:r>
            <a:r>
              <a:rPr lang="es-EC" sz="2800" spc="-55" dirty="0">
                <a:latin typeface="Constantia"/>
                <a:cs typeface="Constantia"/>
              </a:rPr>
              <a:t>P</a:t>
            </a:r>
            <a:r>
              <a:rPr lang="es-EC" sz="2800" spc="-10" dirty="0">
                <a:latin typeface="Constantia"/>
                <a:cs typeface="Constantia"/>
              </a:rPr>
              <a:t>si</a:t>
            </a:r>
            <a:r>
              <a:rPr lang="es-EC" sz="2800" spc="-65" dirty="0">
                <a:latin typeface="Constantia"/>
                <a:cs typeface="Constantia"/>
              </a:rPr>
              <a:t>c</a:t>
            </a:r>
            <a:r>
              <a:rPr lang="es-EC" sz="2800" spc="-15" dirty="0">
                <a:latin typeface="Constantia"/>
                <a:cs typeface="Constantia"/>
              </a:rPr>
              <a:t>o</a:t>
            </a:r>
            <a:r>
              <a:rPr lang="es-EC" sz="2800" spc="-25" dirty="0">
                <a:latin typeface="Constantia"/>
                <a:cs typeface="Constantia"/>
              </a:rPr>
              <a:t>l</a:t>
            </a:r>
            <a:r>
              <a:rPr lang="es-EC" sz="2800" spc="-15" dirty="0">
                <a:latin typeface="Constantia"/>
                <a:cs typeface="Constantia"/>
              </a:rPr>
              <a:t>ogía</a:t>
            </a:r>
            <a:r>
              <a:rPr lang="es-EC" sz="2800" spc="-40" dirty="0">
                <a:latin typeface="Constantia"/>
                <a:cs typeface="Constantia"/>
              </a:rPr>
              <a:t> </a:t>
            </a:r>
            <a:r>
              <a:rPr lang="es-EC" sz="2800" spc="-15" dirty="0">
                <a:latin typeface="Constantia"/>
                <a:cs typeface="Constantia"/>
              </a:rPr>
              <a:t>(A</a:t>
            </a:r>
            <a:r>
              <a:rPr lang="es-EC" sz="2800" spc="-195" dirty="0">
                <a:latin typeface="Constantia"/>
                <a:cs typeface="Constantia"/>
              </a:rPr>
              <a:t>P</a:t>
            </a:r>
            <a:r>
              <a:rPr lang="es-EC" sz="2800" spc="-15" dirty="0">
                <a:latin typeface="Constantia"/>
                <a:cs typeface="Constantia"/>
              </a:rPr>
              <a:t>A</a:t>
            </a:r>
            <a:r>
              <a:rPr lang="es-EC" sz="2800" spc="-15" dirty="0" smtClean="0">
                <a:latin typeface="Constantia"/>
                <a:cs typeface="Constantia"/>
              </a:rPr>
              <a:t>). Manual de 	Publicaciones. Editorial El Manual Moderno. 	Tercera edición.</a:t>
            </a:r>
          </a:p>
          <a:p>
            <a:r>
              <a:rPr lang="es-EC" sz="2800" spc="-15" dirty="0" smtClean="0">
                <a:latin typeface="Constantia"/>
                <a:cs typeface="Constantia"/>
              </a:rPr>
              <a:t>Chauvin, Diego. ¿Qué es la honestidad intelectual en 	trabajos escritos? Recuperado de  	</a:t>
            </a:r>
            <a:r>
              <a:rPr lang="es-EC" sz="2800" spc="-15" dirty="0" smtClean="0">
                <a:latin typeface="Constantia"/>
                <a:cs typeface="Constantia"/>
                <a:hlinkClick r:id="rId2"/>
              </a:rPr>
              <a:t>https</a:t>
            </a:r>
            <a:r>
              <a:rPr lang="es-EC" sz="2800" spc="-15" dirty="0">
                <a:latin typeface="Constantia"/>
                <a:cs typeface="Constantia"/>
                <a:hlinkClick r:id="rId2"/>
              </a:rPr>
              <a:t>://</a:t>
            </a:r>
            <a:r>
              <a:rPr lang="es-EC" sz="2800" spc="-15" dirty="0" smtClean="0">
                <a:latin typeface="Constantia"/>
                <a:cs typeface="Constantia"/>
                <a:hlinkClick r:id="rId2"/>
              </a:rPr>
              <a:t>prezi.com/kylo6cswbzzj/estilo-de-citas-	apa-3a-ed-en-espanol-6a-ed-en-ingles/</a:t>
            </a:r>
            <a:endParaRPr lang="es-EC" sz="2800" spc="-15" dirty="0" smtClean="0">
              <a:latin typeface="Constantia"/>
              <a:cs typeface="Constantia"/>
            </a:endParaRPr>
          </a:p>
          <a:p>
            <a:r>
              <a:rPr lang="es-EC" sz="2800" spc="-15" dirty="0" smtClean="0">
                <a:latin typeface="Constantia"/>
                <a:cs typeface="Constantia"/>
              </a:rPr>
              <a:t>Coordinación </a:t>
            </a:r>
            <a:r>
              <a:rPr lang="es-EC" sz="2800" spc="-15" dirty="0">
                <a:latin typeface="Constantia"/>
                <a:cs typeface="Constantia"/>
              </a:rPr>
              <a:t>de Investigación, Facultad de Formación 	General, Aula Virtual Universidad de Las 	Américas. Presentación </a:t>
            </a:r>
            <a:r>
              <a:rPr lang="es-EC" sz="2800" spc="-15" dirty="0" smtClean="0">
                <a:latin typeface="Constantia"/>
                <a:cs typeface="Constantia"/>
              </a:rPr>
              <a:t>Citación y Referencias. 	2015</a:t>
            </a:r>
            <a:r>
              <a:rPr lang="es-EC" sz="2800" spc="-15" dirty="0">
                <a:latin typeface="Constantia"/>
                <a:cs typeface="Constantia"/>
              </a:rPr>
              <a:t>.</a:t>
            </a:r>
          </a:p>
          <a:p>
            <a:r>
              <a:rPr lang="es-EC" sz="2800" spc="-15" dirty="0" smtClean="0">
                <a:latin typeface="Constantia"/>
                <a:cs typeface="Constantia"/>
              </a:rPr>
              <a:t> </a:t>
            </a:r>
          </a:p>
          <a:p>
            <a:endParaRPr lang="es-EC" sz="2800" spc="-15" dirty="0">
              <a:solidFill>
                <a:srgbClr val="0B0B91"/>
              </a:solidFill>
              <a:latin typeface="Constantia"/>
            </a:endParaRPr>
          </a:p>
          <a:p>
            <a:endParaRPr lang="es-EC" sz="2800" spc="-15" dirty="0" smtClean="0">
              <a:solidFill>
                <a:srgbClr val="0B0B91"/>
              </a:solidFill>
              <a:latin typeface="Constantia"/>
            </a:endParaRPr>
          </a:p>
          <a:p>
            <a:endParaRPr lang="es-EC" sz="2800" dirty="0" smtClean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973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4000" b="1" dirty="0" smtClean="0">
                <a:solidFill>
                  <a:srgbClr val="0B0B91"/>
                </a:solidFill>
              </a:rPr>
              <a:t>REFERENCIAS </a:t>
            </a:r>
            <a:endParaRPr lang="es-EC" sz="40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spc="-15" dirty="0" smtClean="0">
                <a:latin typeface="Constantia"/>
                <a:cs typeface="Constantia"/>
              </a:rPr>
              <a:t>Coordinación </a:t>
            </a:r>
            <a:r>
              <a:rPr lang="es-EC" sz="2800" spc="-15" dirty="0">
                <a:latin typeface="Constantia"/>
                <a:cs typeface="Constantia"/>
              </a:rPr>
              <a:t>de Investigación, Facultad de Formación 	General, Aula Virtual Universidad de Las 	Américas. Presentación Tablas y Figuras. 2015.</a:t>
            </a:r>
          </a:p>
          <a:p>
            <a:r>
              <a:rPr lang="es-EC" sz="2800" spc="-15" dirty="0" smtClean="0">
                <a:latin typeface="Constantia"/>
                <a:cs typeface="Constantia"/>
              </a:rPr>
              <a:t> </a:t>
            </a:r>
          </a:p>
          <a:p>
            <a:endParaRPr lang="es-EC" sz="2800" spc="-15" dirty="0">
              <a:solidFill>
                <a:srgbClr val="0B0B91"/>
              </a:solidFill>
              <a:latin typeface="Constantia"/>
            </a:endParaRPr>
          </a:p>
          <a:p>
            <a:endParaRPr lang="es-EC" sz="2800" spc="-15" dirty="0" smtClean="0">
              <a:solidFill>
                <a:srgbClr val="0B0B91"/>
              </a:solidFill>
              <a:latin typeface="Constantia"/>
            </a:endParaRPr>
          </a:p>
          <a:p>
            <a:endParaRPr lang="es-EC" sz="2800" dirty="0" smtClean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0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r>
              <a:rPr lang="es-EC" sz="6000" dirty="0" smtClean="0"/>
              <a:t>TABLAS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2700" lvl="0" algn="just"/>
            <a:r>
              <a:rPr lang="es-EC" sz="32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lo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ge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eral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las 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ablas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muestran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v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alores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n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méricos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in</a:t>
            </a:r>
            <a:r>
              <a:rPr lang="es-EC" sz="3200" spc="-6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ormación </a:t>
            </a:r>
            <a:r>
              <a:rPr lang="es-EC" sz="32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x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ual.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Ca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 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sie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pre se carac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erizan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por una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estructura con</a:t>
            </a:r>
            <a:r>
              <a:rPr lang="es-EC" sz="3200" spc="-8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ormada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por 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filas y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colum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as. C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ual</a:t>
            </a:r>
            <a:r>
              <a:rPr lang="es-EC" sz="32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uier ti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po de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ilustra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ción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ue no 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ea 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ta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bla se denomina 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igura. (A</a:t>
            </a:r>
            <a:r>
              <a:rPr lang="es-EC" sz="3200" spc="-9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, 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2</a:t>
            </a:r>
            <a:r>
              <a:rPr lang="es-EC" sz="3200" spc="-10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0</a:t>
            </a:r>
            <a:r>
              <a:rPr lang="es-EC" sz="3200" spc="-8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1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0,</a:t>
            </a:r>
            <a:r>
              <a:rPr lang="es-EC" sz="3200" spc="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p.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1</a:t>
            </a:r>
            <a:r>
              <a:rPr lang="es-EC" sz="3200" spc="-114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2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7</a:t>
            </a:r>
            <a:r>
              <a:rPr lang="es-EC" sz="2400" dirty="0" smtClean="0">
                <a:solidFill>
                  <a:prstClr val="black"/>
                </a:solidFill>
                <a:latin typeface="Franklin Gothic Book"/>
                <a:cs typeface="Franklin Gothic Book"/>
              </a:rPr>
              <a:t>)</a:t>
            </a:r>
          </a:p>
          <a:p>
            <a:pPr marL="12700" marR="12700" lvl="0"/>
            <a:endParaRPr lang="es-EC" sz="2400" dirty="0" smtClean="0">
              <a:solidFill>
                <a:prstClr val="black"/>
              </a:solidFill>
              <a:latin typeface="Franklin Gothic Book"/>
              <a:cs typeface="Franklin Gothic Book"/>
            </a:endParaRPr>
          </a:p>
          <a:p>
            <a:pPr marL="12700" marR="12700"/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800" spc="-310" dirty="0">
                <a:solidFill>
                  <a:srgbClr val="0B0B91"/>
                </a:solidFill>
                <a:cs typeface="Constantia"/>
              </a:rPr>
              <a:t>T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ablas</a:t>
            </a:r>
            <a:r>
              <a:rPr lang="es-EC" sz="2800" spc="-210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25" dirty="0">
                <a:solidFill>
                  <a:srgbClr val="0B0B91"/>
                </a:solidFill>
                <a:cs typeface="Constantia"/>
              </a:rPr>
              <a:t>y</a:t>
            </a:r>
            <a:r>
              <a:rPr lang="es-EC" sz="2800" spc="-114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80" dirty="0" smtClean="0">
                <a:solidFill>
                  <a:srgbClr val="0B0B91"/>
                </a:solidFill>
                <a:cs typeface="Constantia"/>
              </a:rPr>
              <a:t>f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igu</a:t>
            </a:r>
            <a:r>
              <a:rPr lang="es-EC" sz="2800" spc="-100" dirty="0" smtClean="0">
                <a:solidFill>
                  <a:srgbClr val="0B0B91"/>
                </a:solidFill>
                <a:cs typeface="Constantia"/>
              </a:rPr>
              <a:t>r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as.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  <a:p>
            <a:pPr marL="12700" marR="12700" lvl="0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2700" lvl="0"/>
            <a:endParaRPr lang="es-EC" sz="2400" dirty="0">
              <a:solidFill>
                <a:prstClr val="black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825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r>
              <a:rPr lang="es-EC" dirty="0"/>
              <a:t>TRATAMIENTO DE TABLAS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Se debe usar “Tabla” y no Cuadro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El número y nombre de la Tabla van arriba de la misma y no abajo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El origen de la información va bajo la Tabla después de “Tomado de:” o “Adaptado de:”. No se usa “Fuente”</a:t>
            </a:r>
          </a:p>
          <a:p>
            <a:pPr marL="1063625" indent="-457200" defTabSz="217488">
              <a:buFont typeface="Wingdings" panose="05000000000000000000" pitchFamily="2" charset="2"/>
              <a:buChar char="§"/>
            </a:pPr>
            <a:r>
              <a:rPr lang="es-EC" sz="2400" dirty="0" smtClean="0">
                <a:solidFill>
                  <a:srgbClr val="0B0B91"/>
                </a:solidFill>
              </a:rPr>
              <a:t>Si la información es tomada textualmente, de un origen específico, se cita: Tomado de: Banco Central, 2015</a:t>
            </a:r>
          </a:p>
          <a:p>
            <a:pPr marL="1063625" indent="-457200" defTabSz="217488">
              <a:buFont typeface="Wingdings" panose="05000000000000000000" pitchFamily="2" charset="2"/>
              <a:buChar char="§"/>
            </a:pPr>
            <a:r>
              <a:rPr lang="es-EC" sz="2400" dirty="0" smtClean="0">
                <a:solidFill>
                  <a:srgbClr val="0B0B91"/>
                </a:solidFill>
              </a:rPr>
              <a:t>Si la tabla ha sido modificada o adaptada, se cita: Adaptado de: Banco Central, 2015</a:t>
            </a:r>
            <a:endParaRPr lang="es-EC" sz="2800" dirty="0" smtClean="0">
              <a:solidFill>
                <a:srgbClr val="0B0B9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Si la Tabla es elaboración del autor, no se coloca nada. No se usa “Elaborado por: Autor (o nombre de autor)”.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endParaRPr lang="es-EC" sz="22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0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100" dirty="0"/>
              <a:t>TRATAMIENTO DE </a:t>
            </a:r>
            <a:r>
              <a:rPr lang="es-EC" sz="3100" dirty="0" smtClean="0"/>
              <a:t>TABLAS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2400" dirty="0" smtClean="0"/>
              <a:t>Forma Correcta</a:t>
            </a:r>
            <a:endParaRPr lang="es-EC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484784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Tabla No 1: Exportaciones de Bienes (Miles de Dólares FOB)</a:t>
            </a:r>
          </a:p>
          <a:p>
            <a:r>
              <a:rPr lang="es-EC" dirty="0" smtClean="0"/>
              <a:t>2011 a 2015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132913"/>
              </p:ext>
            </p:extLst>
          </p:nvPr>
        </p:nvGraphicFramePr>
        <p:xfrm>
          <a:off x="395536" y="2131114"/>
          <a:ext cx="6480719" cy="2450016"/>
        </p:xfrm>
        <a:graphic>
          <a:graphicData uri="http://schemas.openxmlformats.org/drawingml/2006/table">
            <a:tbl>
              <a:tblPr/>
              <a:tblGrid>
                <a:gridCol w="93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15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AÑOS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22.322.353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12.944.868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9.377.485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23.764.762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13.791.957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9.972.804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24.847.847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14.107.731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10.740.116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25.732.272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13.302.484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12.429.788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18.365.888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6.697.535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11.668.353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479715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Tomado de: Banco Central del Ecuador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452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100" dirty="0"/>
              <a:t>TRATAMIENTO DE </a:t>
            </a:r>
            <a:r>
              <a:rPr lang="es-EC" sz="3100" dirty="0" smtClean="0"/>
              <a:t>TABLAS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2400" dirty="0" smtClean="0"/>
              <a:t>Forma Incorrecta</a:t>
            </a:r>
            <a:endParaRPr lang="es-EC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48478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Cuadro No 1: Exportaciones de Bienes (Miles de Dólares FOB)</a:t>
            </a:r>
          </a:p>
          <a:p>
            <a:r>
              <a:rPr lang="es-EC" dirty="0" smtClean="0"/>
              <a:t>2011 a 2015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170170"/>
              </p:ext>
            </p:extLst>
          </p:nvPr>
        </p:nvGraphicFramePr>
        <p:xfrm>
          <a:off x="395536" y="2131114"/>
          <a:ext cx="6480719" cy="2450016"/>
        </p:xfrm>
        <a:graphic>
          <a:graphicData uri="http://schemas.openxmlformats.org/drawingml/2006/table">
            <a:tbl>
              <a:tblPr/>
              <a:tblGrid>
                <a:gridCol w="93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15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AÑOS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22.322.353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12.944.868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9.377.485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23.764.762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13.791.957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9.972.804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24.847.847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14.107.731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10.740.116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25.732.272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13.302.484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12.429.788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18.365.888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6.697.535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11.668.353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479715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Fuente: Banco Central del Ecuador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805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100" dirty="0"/>
              <a:t>TRATAMIENTO DE </a:t>
            </a:r>
            <a:r>
              <a:rPr lang="es-EC" sz="3100" dirty="0" smtClean="0"/>
              <a:t>TABLAS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2400" dirty="0" smtClean="0"/>
              <a:t>Forma Incorrecta</a:t>
            </a:r>
            <a:endParaRPr lang="es-EC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1395"/>
              </p:ext>
            </p:extLst>
          </p:nvPr>
        </p:nvGraphicFramePr>
        <p:xfrm>
          <a:off x="467544" y="1484784"/>
          <a:ext cx="6480719" cy="2592291"/>
        </p:xfrm>
        <a:graphic>
          <a:graphicData uri="http://schemas.openxmlformats.org/drawingml/2006/table">
            <a:tbl>
              <a:tblPr/>
              <a:tblGrid>
                <a:gridCol w="93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51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AÑOS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22.322.353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12.944.868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9.377.485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23.764.762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13.791.957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9.972.804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24.847.847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14.107.731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10.740.116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25.732.272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13.302.484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12.429.788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18.365.888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6.697.535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11.668.353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422108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Cuadro No 1: Exportaciones de Bienes (Miles de Dólares FOB)</a:t>
            </a:r>
          </a:p>
          <a:p>
            <a:r>
              <a:rPr lang="es-EC" dirty="0"/>
              <a:t>2011 a 2015</a:t>
            </a:r>
          </a:p>
          <a:p>
            <a:r>
              <a:rPr lang="es-EC" dirty="0" smtClean="0"/>
              <a:t>Fuente: Banco Central del Ecuador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0863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dirty="0" smtClean="0">
                <a:solidFill>
                  <a:srgbClr val="0B0B91"/>
                </a:solidFill>
              </a:rPr>
              <a:t>RECOMENDACIONES PARA USO DE TABLAS</a:t>
            </a:r>
            <a:endParaRPr lang="es-EC" sz="3200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Utili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ce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ormación co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cisa</a:t>
            </a: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457200" indent="-457200">
              <a:lnSpc>
                <a:spcPts val="550"/>
              </a:lnSpc>
              <a:spcBef>
                <a:spcPts val="28"/>
              </a:spcBef>
              <a:buFont typeface="Wingdings" panose="05000000000000000000" pitchFamily="2" charset="2"/>
              <a:buChar char="v"/>
            </a:pPr>
            <a:endParaRPr lang="es-EC" sz="2800" dirty="0" smtClean="0">
              <a:solidFill>
                <a:srgbClr val="0B0B91"/>
              </a:solidFill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De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fácil i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45" dirty="0" smtClean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pr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tación</a:t>
            </a:r>
          </a:p>
          <a:p>
            <a:pPr marL="457200" indent="-457200">
              <a:lnSpc>
                <a:spcPts val="550"/>
              </a:lnSpc>
              <a:spcBef>
                <a:spcPts val="25"/>
              </a:spcBef>
              <a:buFont typeface="Wingdings" panose="05000000000000000000" pitchFamily="2" charset="2"/>
              <a:buChar char="v"/>
            </a:pPr>
            <a:endParaRPr lang="es-EC" sz="2800" dirty="0" smtClean="0">
              <a:solidFill>
                <a:srgbClr val="0B0B91"/>
              </a:solidFill>
            </a:endParaRPr>
          </a:p>
          <a:p>
            <a:pPr marL="469900" marR="127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Si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h</a:t>
            </a:r>
            <a:r>
              <a:rPr lang="es-EC" sz="2800" spc="-65" dirty="0" smtClean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y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muy poca</a:t>
            </a:r>
            <a:r>
              <a:rPr lang="es-EC" sz="2800" spc="10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ormación en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la tabla,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mejor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 inco</a:t>
            </a:r>
            <a:r>
              <a:rPr lang="es-EC" sz="2800" spc="-3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pore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al </a:t>
            </a:r>
            <a:r>
              <a:rPr lang="es-EC" sz="2800" spc="-40" dirty="0" smtClean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5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x</a:t>
            </a:r>
            <a:r>
              <a:rPr lang="es-EC" sz="2800" spc="-40" dirty="0" smtClean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</a:t>
            </a: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>
                <a:solidFill>
                  <a:srgbClr val="0B0B91"/>
                </a:solidFill>
                <a:cs typeface="Franklin Gothic Book"/>
              </a:rPr>
              <a:t>No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use lín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as 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v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65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ticales</a:t>
            </a:r>
          </a:p>
          <a:p>
            <a:pPr marL="469900" marR="189865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g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rese 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ta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 en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la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pa</a:t>
            </a:r>
            <a:r>
              <a:rPr lang="es-EC" sz="2800" spc="7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45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 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5" dirty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erior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para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aclarar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ormación</a:t>
            </a:r>
          </a:p>
          <a:p>
            <a:pPr marL="12700" marR="189865">
              <a:lnSpc>
                <a:spcPct val="100000"/>
              </a:lnSpc>
            </a:pPr>
            <a:endParaRPr lang="es-EC" sz="2800" spc="-15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r>
              <a:rPr lang="es-EC" sz="2800" dirty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800" spc="-310" dirty="0">
                <a:solidFill>
                  <a:srgbClr val="0B0B91"/>
                </a:solidFill>
                <a:cs typeface="Constantia"/>
              </a:rPr>
              <a:t>T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ablas</a:t>
            </a:r>
            <a:r>
              <a:rPr lang="es-EC" sz="2800" spc="-210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25">
                <a:solidFill>
                  <a:srgbClr val="0B0B91"/>
                </a:solidFill>
                <a:cs typeface="Constantia"/>
              </a:rPr>
              <a:t>y</a:t>
            </a:r>
            <a:r>
              <a:rPr lang="es-EC" sz="2800" spc="-114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114" smtClean="0">
                <a:solidFill>
                  <a:srgbClr val="0B0B91"/>
                </a:solidFill>
                <a:cs typeface="Constantia"/>
              </a:rPr>
              <a:t>F</a:t>
            </a:r>
            <a:r>
              <a:rPr lang="es-EC" sz="2800" spc="-20" smtClean="0">
                <a:solidFill>
                  <a:srgbClr val="0B0B91"/>
                </a:solidFill>
                <a:cs typeface="Constantia"/>
              </a:rPr>
              <a:t>igu</a:t>
            </a:r>
            <a:r>
              <a:rPr lang="es-EC" sz="2800" spc="-100" smtClean="0">
                <a:solidFill>
                  <a:srgbClr val="0B0B91"/>
                </a:solidFill>
                <a:cs typeface="Constantia"/>
              </a:rPr>
              <a:t>r</a:t>
            </a:r>
            <a:r>
              <a:rPr lang="es-EC" sz="2800" spc="-20" smtClean="0">
                <a:solidFill>
                  <a:srgbClr val="0B0B91"/>
                </a:solidFill>
                <a:cs typeface="Constantia"/>
              </a:rPr>
              <a:t>as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846996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1311</Words>
  <Application>Microsoft Office PowerPoint</Application>
  <PresentationFormat>Presentación en pantalla (4:3)</PresentationFormat>
  <Paragraphs>485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Arial</vt:lpstr>
      <vt:lpstr>Calibri</vt:lpstr>
      <vt:lpstr>Constantia</vt:lpstr>
      <vt:lpstr>Franklin Gothic Book</vt:lpstr>
      <vt:lpstr>Wingdings</vt:lpstr>
      <vt:lpstr>Tema de Office</vt:lpstr>
      <vt:lpstr>NORMAS APA PARA TRABAJOS DE TITULACIÓN</vt:lpstr>
      <vt:lpstr>NORMAS APA</vt:lpstr>
      <vt:lpstr>TABLAS</vt:lpstr>
      <vt:lpstr> TABLAS </vt:lpstr>
      <vt:lpstr> TRATAMIENTO DE TABLAS </vt:lpstr>
      <vt:lpstr>TRATAMIENTO DE TABLAS Forma Correcta</vt:lpstr>
      <vt:lpstr>TRATAMIENTO DE TABLAS Forma Incorrecta</vt:lpstr>
      <vt:lpstr>TRATAMIENTO DE TABLAS Forma Incorrecta</vt:lpstr>
      <vt:lpstr>RECOMENDACIONES PARA USO DE TABLAS</vt:lpstr>
      <vt:lpstr>FIGURAS</vt:lpstr>
      <vt:lpstr>TRATAMIENTO DE FIGURAS </vt:lpstr>
      <vt:lpstr>TRATAMIENTO DE FIGURAS Forma Correcta</vt:lpstr>
      <vt:lpstr>TRATAMIENTO DE FIGURAS Forma Incorrecta</vt:lpstr>
      <vt:lpstr>TRATAMIENTO DE FIGURAS Forma Incorrecta</vt:lpstr>
      <vt:lpstr>RECOMENDACIONES PARA USO DE FIGURAS</vt:lpstr>
      <vt:lpstr>CITACIÓN Y REFERENCIAS</vt:lpstr>
      <vt:lpstr>CITACIÓN</vt:lpstr>
      <vt:lpstr>CITACIÓN</vt:lpstr>
      <vt:lpstr>CITACIÓN</vt:lpstr>
      <vt:lpstr>EJEMPLOS DE CITACIÓN </vt:lpstr>
      <vt:lpstr>CITACIÓN </vt:lpstr>
      <vt:lpstr>CITACIÓN </vt:lpstr>
      <vt:lpstr>LISTADO DE REFERENCIAS </vt:lpstr>
      <vt:lpstr>REFERENCIAS </vt:lpstr>
      <vt:lpstr>EJEMPLO DE REFERENCIAS </vt:lpstr>
      <vt:lpstr>EJEMPLO DE REFERENCIAS </vt:lpstr>
      <vt:lpstr>EJEMPLO DE REFERENCIAS </vt:lpstr>
      <vt:lpstr>EJEMPLO DE REFERENCIAS </vt:lpstr>
      <vt:lpstr>EJEMPLO DE REFERENCIAS </vt:lpstr>
      <vt:lpstr>Presentación de PowerPoint</vt:lpstr>
      <vt:lpstr>REFERENCIAS </vt:lpstr>
      <vt:lpstr>REFERENCIAS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APA - UDLA</dc:title>
  <dc:creator>Alberto Tassara</dc:creator>
  <cp:lastModifiedBy>Isabela Ortiz Andrade</cp:lastModifiedBy>
  <cp:revision>64</cp:revision>
  <dcterms:created xsi:type="dcterms:W3CDTF">2016-02-15T14:44:10Z</dcterms:created>
  <dcterms:modified xsi:type="dcterms:W3CDTF">2019-03-15T14:21:11Z</dcterms:modified>
</cp:coreProperties>
</file>